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7" r:id="rId2"/>
    <p:sldId id="259" r:id="rId3"/>
    <p:sldId id="280" r:id="rId4"/>
    <p:sldId id="279" r:id="rId5"/>
    <p:sldId id="261" r:id="rId6"/>
    <p:sldId id="278" r:id="rId7"/>
    <p:sldId id="267" r:id="rId8"/>
    <p:sldId id="272" r:id="rId9"/>
    <p:sldId id="276" r:id="rId10"/>
    <p:sldId id="269" r:id="rId11"/>
    <p:sldId id="275" r:id="rId12"/>
    <p:sldId id="274" r:id="rId13"/>
    <p:sldId id="265" r:id="rId14"/>
    <p:sldId id="273" r:id="rId15"/>
    <p:sldId id="258"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Animation="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8C02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763" autoAdjust="0"/>
    <p:restoredTop sz="94622" autoAdjust="0"/>
  </p:normalViewPr>
  <p:slideViewPr>
    <p:cSldViewPr snapToGrid="0">
      <p:cViewPr>
        <p:scale>
          <a:sx n="125" d="100"/>
          <a:sy n="125" d="100"/>
        </p:scale>
        <p:origin x="-1476" y="-6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09301B-8E87-438E-999D-EB21B9F3004C}" type="datetimeFigureOut">
              <a:rPr lang="en-US" smtClean="0"/>
              <a:t>4/2/2020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A74C1-B7E3-4552-83FB-214E12A317C8}" type="slidenum">
              <a:rPr lang="en-US" smtClean="0"/>
              <a:t>‹#›</a:t>
            </a:fld>
            <a:endParaRPr lang="en-US"/>
          </a:p>
        </p:txBody>
      </p:sp>
    </p:spTree>
    <p:extLst>
      <p:ext uri="{BB962C8B-B14F-4D97-AF65-F5344CB8AC3E}">
        <p14:creationId xmlns:p14="http://schemas.microsoft.com/office/powerpoint/2010/main" val="2643895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7A74C1-B7E3-4552-83FB-214E12A317C8}" type="slidenum">
              <a:rPr lang="en-US" smtClean="0"/>
              <a:t>7</a:t>
            </a:fld>
            <a:endParaRPr lang="en-US"/>
          </a:p>
        </p:txBody>
      </p:sp>
    </p:spTree>
    <p:extLst>
      <p:ext uri="{BB962C8B-B14F-4D97-AF65-F5344CB8AC3E}">
        <p14:creationId xmlns:p14="http://schemas.microsoft.com/office/powerpoint/2010/main" val="1854028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4625" indent="-174625" eaLnBrk="1" hangingPunct="1">
              <a:buFontTx/>
              <a:buChar char="•"/>
            </a:pPr>
            <a:r>
              <a:rPr lang="en-US" altLang="en-US" smtClean="0"/>
              <a:t>In his State of the Union address in January, the President reminded us that we are not yet what we seek to be: a country that promises opportunity for all young people who are willing to work hard to seek it. Education is a vital part of that opportunity. </a:t>
            </a:r>
          </a:p>
          <a:p>
            <a:pPr marL="174625" indent="-174625" eaLnBrk="1" hangingPunct="1">
              <a:buFontTx/>
              <a:buChar char="•"/>
            </a:pPr>
            <a:endParaRPr lang="en-US" altLang="en-US" smtClean="0"/>
          </a:p>
          <a:p>
            <a:pPr marL="174625" indent="-174625" eaLnBrk="1" hangingPunct="1">
              <a:buFontTx/>
              <a:buChar char="•"/>
            </a:pPr>
            <a:r>
              <a:rPr lang="en-US" altLang="en-US" smtClean="0"/>
              <a:t>The President’s budget lays out a clear set of priorities that aim to establish far greater equity of opportunity. </a:t>
            </a:r>
          </a:p>
          <a:p>
            <a:pPr marL="174625" indent="-174625" eaLnBrk="1" hangingPunct="1"/>
            <a:endParaRPr lang="en-US" altLang="en-US"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fld id="{9FB53E94-86D3-41C7-BBB3-7F8D46882A0C}" type="slidenum">
              <a:rPr lang="en-US" altLang="en-US"/>
              <a:pPr eaLnBrk="1" hangingPunct="1">
                <a:spcBef>
                  <a:spcPct val="0"/>
                </a:spcBef>
              </a:pPr>
              <a:t>13</a:t>
            </a:fld>
            <a:endParaRPr lang="en-US" altLang="en-US"/>
          </a:p>
        </p:txBody>
      </p:sp>
    </p:spTree>
    <p:extLst>
      <p:ext uri="{BB962C8B-B14F-4D97-AF65-F5344CB8AC3E}">
        <p14:creationId xmlns:p14="http://schemas.microsoft.com/office/powerpoint/2010/main" val="1923359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E363B20-6E79-489E-8B7C-9D1531C50E74}"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1C2A05-9C22-41DF-99E9-A4CB3F43B6D4}" type="slidenum">
              <a:rPr lang="en-US" smtClean="0"/>
              <a:t>‹#›</a:t>
            </a:fld>
            <a:endParaRPr lang="en-US"/>
          </a:p>
        </p:txBody>
      </p:sp>
    </p:spTree>
    <p:extLst>
      <p:ext uri="{BB962C8B-B14F-4D97-AF65-F5344CB8AC3E}">
        <p14:creationId xmlns:p14="http://schemas.microsoft.com/office/powerpoint/2010/main" val="747344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E363B20-6E79-489E-8B7C-9D1531C50E74}"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1C2A05-9C22-41DF-99E9-A4CB3F43B6D4}" type="slidenum">
              <a:rPr lang="en-US" smtClean="0"/>
              <a:t>‹#›</a:t>
            </a:fld>
            <a:endParaRPr lang="en-US"/>
          </a:p>
        </p:txBody>
      </p:sp>
    </p:spTree>
    <p:extLst>
      <p:ext uri="{BB962C8B-B14F-4D97-AF65-F5344CB8AC3E}">
        <p14:creationId xmlns:p14="http://schemas.microsoft.com/office/powerpoint/2010/main" val="1305498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E363B20-6E79-489E-8B7C-9D1531C50E74}"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1C2A05-9C22-41DF-99E9-A4CB3F43B6D4}" type="slidenum">
              <a:rPr lang="en-US" smtClean="0"/>
              <a:t>‹#›</a:t>
            </a:fld>
            <a:endParaRPr lang="en-US"/>
          </a:p>
        </p:txBody>
      </p:sp>
    </p:spTree>
    <p:extLst>
      <p:ext uri="{BB962C8B-B14F-4D97-AF65-F5344CB8AC3E}">
        <p14:creationId xmlns:p14="http://schemas.microsoft.com/office/powerpoint/2010/main" val="1412600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E363B20-6E79-489E-8B7C-9D1531C50E74}"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1C2A05-9C22-41DF-99E9-A4CB3F43B6D4}" type="slidenum">
              <a:rPr lang="en-US" smtClean="0"/>
              <a:t>‹#›</a:t>
            </a:fld>
            <a:endParaRPr lang="en-US"/>
          </a:p>
        </p:txBody>
      </p:sp>
    </p:spTree>
    <p:extLst>
      <p:ext uri="{BB962C8B-B14F-4D97-AF65-F5344CB8AC3E}">
        <p14:creationId xmlns:p14="http://schemas.microsoft.com/office/powerpoint/2010/main" val="980273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E363B20-6E79-489E-8B7C-9D1531C50E74}"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1C2A05-9C22-41DF-99E9-A4CB3F43B6D4}" type="slidenum">
              <a:rPr lang="en-US" smtClean="0"/>
              <a:t>‹#›</a:t>
            </a:fld>
            <a:endParaRPr lang="en-US"/>
          </a:p>
        </p:txBody>
      </p:sp>
    </p:spTree>
    <p:extLst>
      <p:ext uri="{BB962C8B-B14F-4D97-AF65-F5344CB8AC3E}">
        <p14:creationId xmlns:p14="http://schemas.microsoft.com/office/powerpoint/2010/main" val="147670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E363B20-6E79-489E-8B7C-9D1531C50E74}" type="datetimeFigureOut">
              <a:rPr lang="en-US" smtClean="0"/>
              <a:t>4/2/2020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1C2A05-9C22-41DF-99E9-A4CB3F43B6D4}" type="slidenum">
              <a:rPr lang="en-US" smtClean="0"/>
              <a:t>‹#›</a:t>
            </a:fld>
            <a:endParaRPr lang="en-US"/>
          </a:p>
        </p:txBody>
      </p:sp>
    </p:spTree>
    <p:extLst>
      <p:ext uri="{BB962C8B-B14F-4D97-AF65-F5344CB8AC3E}">
        <p14:creationId xmlns:p14="http://schemas.microsoft.com/office/powerpoint/2010/main" val="1564316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E363B20-6E79-489E-8B7C-9D1531C50E74}" type="datetimeFigureOut">
              <a:rPr lang="en-US" smtClean="0"/>
              <a:t>4/2/2020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1C2A05-9C22-41DF-99E9-A4CB3F43B6D4}" type="slidenum">
              <a:rPr lang="en-US" smtClean="0"/>
              <a:t>‹#›</a:t>
            </a:fld>
            <a:endParaRPr lang="en-US"/>
          </a:p>
        </p:txBody>
      </p:sp>
    </p:spTree>
    <p:extLst>
      <p:ext uri="{BB962C8B-B14F-4D97-AF65-F5344CB8AC3E}">
        <p14:creationId xmlns:p14="http://schemas.microsoft.com/office/powerpoint/2010/main" val="3282162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E363B20-6E79-489E-8B7C-9D1531C50E74}" type="datetimeFigureOut">
              <a:rPr lang="en-US" smtClean="0"/>
              <a:t>4/2/2020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1C2A05-9C22-41DF-99E9-A4CB3F43B6D4}" type="slidenum">
              <a:rPr lang="en-US" smtClean="0"/>
              <a:t>‹#›</a:t>
            </a:fld>
            <a:endParaRPr lang="en-US"/>
          </a:p>
        </p:txBody>
      </p:sp>
    </p:spTree>
    <p:extLst>
      <p:ext uri="{BB962C8B-B14F-4D97-AF65-F5344CB8AC3E}">
        <p14:creationId xmlns:p14="http://schemas.microsoft.com/office/powerpoint/2010/main" val="1202313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363B20-6E79-489E-8B7C-9D1531C50E74}" type="datetimeFigureOut">
              <a:rPr lang="en-US" smtClean="0"/>
              <a:t>4/2/2020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1C2A05-9C22-41DF-99E9-A4CB3F43B6D4}" type="slidenum">
              <a:rPr lang="en-US" smtClean="0"/>
              <a:t>‹#›</a:t>
            </a:fld>
            <a:endParaRPr lang="en-US"/>
          </a:p>
        </p:txBody>
      </p:sp>
    </p:spTree>
    <p:extLst>
      <p:ext uri="{BB962C8B-B14F-4D97-AF65-F5344CB8AC3E}">
        <p14:creationId xmlns:p14="http://schemas.microsoft.com/office/powerpoint/2010/main" val="4126620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E363B20-6E79-489E-8B7C-9D1531C50E74}" type="datetimeFigureOut">
              <a:rPr lang="en-US" smtClean="0"/>
              <a:t>4/2/2020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1C2A05-9C22-41DF-99E9-A4CB3F43B6D4}" type="slidenum">
              <a:rPr lang="en-US" smtClean="0"/>
              <a:t>‹#›</a:t>
            </a:fld>
            <a:endParaRPr lang="en-US"/>
          </a:p>
        </p:txBody>
      </p:sp>
    </p:spTree>
    <p:extLst>
      <p:ext uri="{BB962C8B-B14F-4D97-AF65-F5344CB8AC3E}">
        <p14:creationId xmlns:p14="http://schemas.microsoft.com/office/powerpoint/2010/main" val="2149161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E363B20-6E79-489E-8B7C-9D1531C50E74}" type="datetimeFigureOut">
              <a:rPr lang="en-US" smtClean="0"/>
              <a:t>4/2/2020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1C2A05-9C22-41DF-99E9-A4CB3F43B6D4}" type="slidenum">
              <a:rPr lang="en-US" smtClean="0"/>
              <a:t>‹#›</a:t>
            </a:fld>
            <a:endParaRPr lang="en-US"/>
          </a:p>
        </p:txBody>
      </p:sp>
    </p:spTree>
    <p:extLst>
      <p:ext uri="{BB962C8B-B14F-4D97-AF65-F5344CB8AC3E}">
        <p14:creationId xmlns:p14="http://schemas.microsoft.com/office/powerpoint/2010/main" val="2111822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363B20-6E79-489E-8B7C-9D1531C50E74}" type="datetimeFigureOut">
              <a:rPr lang="en-US" smtClean="0"/>
              <a:t>4/2/2020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1C2A05-9C22-41DF-99E9-A4CB3F43B6D4}" type="slidenum">
              <a:rPr lang="en-US" smtClean="0"/>
              <a:t>‹#›</a:t>
            </a:fld>
            <a:endParaRPr lang="en-US"/>
          </a:p>
        </p:txBody>
      </p:sp>
    </p:spTree>
    <p:extLst>
      <p:ext uri="{BB962C8B-B14F-4D97-AF65-F5344CB8AC3E}">
        <p14:creationId xmlns:p14="http://schemas.microsoft.com/office/powerpoint/2010/main" val="31823644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wav"/><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gif"/><Relationship Id="rId5" Type="http://schemas.openxmlformats.org/officeDocument/2006/relationships/slideLayout" Target="../slideLayouts/slideLayout1.xml"/><Relationship Id="rId4" Type="http://schemas.openxmlformats.org/officeDocument/2006/relationships/audio" Target="../media/media2.wav"/></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cid:a62ecb9e-eee8-4db0-baf8-d343f3fa84ca" TargetMode="Externa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1.gi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png"/><Relationship Id="rId5" Type="http://schemas.openxmlformats.org/officeDocument/2006/relationships/image" Target="../media/image22.jpeg"/><Relationship Id="rId4" Type="http://schemas.openxmlformats.org/officeDocument/2006/relationships/image" Target="../media/image1.gi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3.jpg"/><Relationship Id="rId5" Type="http://schemas.openxmlformats.org/officeDocument/2006/relationships/image" Target="../media/image1.gif"/><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25.jpe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4.jpg"/><Relationship Id="rId5" Type="http://schemas.openxmlformats.org/officeDocument/2006/relationships/image" Target="../media/image9.png"/><Relationship Id="rId4" Type="http://schemas.openxmlformats.org/officeDocument/2006/relationships/image" Target="../media/image1.gif"/><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16.wav"/><Relationship Id="rId7" Type="http://schemas.openxmlformats.org/officeDocument/2006/relationships/image" Target="../media/image1.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jpg"/><Relationship Id="rId5" Type="http://schemas.openxmlformats.org/officeDocument/2006/relationships/slideLayout" Target="../slideLayouts/slideLayout2.xml"/><Relationship Id="rId4" Type="http://schemas.openxmlformats.org/officeDocument/2006/relationships/audio" Target="../media/media16.wav"/><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1.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1.gif"/></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8.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gif"/><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1.jp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1.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gif"/></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5.jpe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4.jpeg"/><Relationship Id="rId5" Type="http://schemas.openxmlformats.org/officeDocument/2006/relationships/image" Target="../media/image1.gif"/><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g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OA Logo"/>
          <p:cNvPicPr/>
          <p:nvPr/>
        </p:nvPicPr>
        <p:blipFill>
          <a:blip r:embed="rId6">
            <a:extLst>
              <a:ext uri="{28A0092B-C50C-407E-A947-70E740481C1C}">
                <a14:useLocalDpi xmlns:a14="http://schemas.microsoft.com/office/drawing/2010/main" val="0"/>
              </a:ext>
            </a:extLst>
          </a:blip>
          <a:srcRect/>
          <a:stretch>
            <a:fillRect/>
          </a:stretch>
        </p:blipFill>
        <p:spPr bwMode="auto">
          <a:xfrm>
            <a:off x="1266825" y="2705100"/>
            <a:ext cx="6381750" cy="3381375"/>
          </a:xfrm>
          <a:prstGeom prst="rect">
            <a:avLst/>
          </a:prstGeom>
          <a:noFill/>
          <a:ln w="28575">
            <a:solidFill>
              <a:schemeClr val="tx1"/>
            </a:solidFill>
          </a:ln>
        </p:spPr>
      </p:pic>
      <p:sp>
        <p:nvSpPr>
          <p:cNvPr id="5" name="TextBox 4"/>
          <p:cNvSpPr txBox="1"/>
          <p:nvPr/>
        </p:nvSpPr>
        <p:spPr>
          <a:xfrm>
            <a:off x="161925" y="752475"/>
            <a:ext cx="8877300" cy="1569660"/>
          </a:xfrm>
          <a:prstGeom prst="rect">
            <a:avLst/>
          </a:prstGeom>
          <a:noFill/>
        </p:spPr>
        <p:txBody>
          <a:bodyPr wrap="square" rtlCol="0">
            <a:spAutoFit/>
          </a:bodyPr>
          <a:lstStyle/>
          <a:p>
            <a:pPr algn="ctr"/>
            <a:r>
              <a:rPr lang="en-US" sz="4800" b="1" dirty="0" smtClean="0">
                <a:ln>
                  <a:solidFill>
                    <a:schemeClr val="tx1"/>
                  </a:solidFill>
                </a:ln>
                <a:solidFill>
                  <a:srgbClr val="00B050"/>
                </a:solidFill>
                <a:latin typeface="Algerian" panose="04020705040A02060702" pitchFamily="82" charset="0"/>
              </a:rPr>
              <a:t>New England </a:t>
            </a:r>
            <a:r>
              <a:rPr lang="en-US" sz="4800" b="1" dirty="0" smtClean="0">
                <a:ln>
                  <a:solidFill>
                    <a:schemeClr val="tx1"/>
                  </a:solidFill>
                </a:ln>
                <a:solidFill>
                  <a:schemeClr val="accent5">
                    <a:lumMod val="40000"/>
                    <a:lumOff val="60000"/>
                  </a:schemeClr>
                </a:solidFill>
                <a:latin typeface="Algerian" panose="04020705040A02060702" pitchFamily="82" charset="0"/>
              </a:rPr>
              <a:t>Educational</a:t>
            </a:r>
            <a:r>
              <a:rPr lang="en-US" sz="4800" b="1" dirty="0" smtClean="0">
                <a:ln>
                  <a:solidFill>
                    <a:schemeClr val="tx1"/>
                  </a:solidFill>
                </a:ln>
                <a:latin typeface="Algerian" panose="04020705040A02060702" pitchFamily="82" charset="0"/>
              </a:rPr>
              <a:t> </a:t>
            </a:r>
            <a:r>
              <a:rPr lang="en-US" sz="4800" b="1" dirty="0" smtClean="0">
                <a:ln>
                  <a:solidFill>
                    <a:schemeClr val="tx1"/>
                  </a:solidFill>
                </a:ln>
                <a:solidFill>
                  <a:schemeClr val="accent5">
                    <a:lumMod val="40000"/>
                    <a:lumOff val="60000"/>
                  </a:schemeClr>
                </a:solidFill>
                <a:latin typeface="Algerian" panose="04020705040A02060702" pitchFamily="82" charset="0"/>
              </a:rPr>
              <a:t>Opportunity Association </a:t>
            </a:r>
          </a:p>
        </p:txBody>
      </p:sp>
      <p:pic>
        <p:nvPicPr>
          <p:cNvPr id="8" name="04 Hey Broth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29800" y="4983480"/>
            <a:ext cx="609600" cy="609600"/>
          </a:xfrm>
          <a:prstGeom prst="rect">
            <a:avLst/>
          </a:prstGeom>
        </p:spPr>
      </p:pic>
      <p:pic>
        <p:nvPicPr>
          <p:cNvPr id="10" name="04 Hey Broth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3521413"/>
      </p:ext>
    </p:extLst>
  </p:cSld>
  <p:clrMapOvr>
    <a:masterClrMapping/>
  </p:clrMapOvr>
  <mc:AlternateContent xmlns:mc="http://schemas.openxmlformats.org/markup-compatibility/2006">
    <mc:Choice xmlns:p14="http://schemas.microsoft.com/office/powerpoint/2010/main" Requires="p14">
      <p:transition p14:dur="10" advClick="0" advTm="10609"/>
    </mc:Choice>
    <mc:Fallback>
      <p:transition advClick="0" advTm="10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p:cTn id="17" dur="1" fill="hold"/>
                                        <p:tgtEl>
                                          <p:spTgt spid="8"/>
                                        </p:tgtEl>
                                      </p:cBhvr>
                                    </p:cmd>
                                  </p:childTnLst>
                                </p:cTn>
                              </p:par>
                            </p:childTnLst>
                          </p:cTn>
                        </p:par>
                        <p:par>
                          <p:cTn id="18" fill="hold">
                            <p:stCondLst>
                              <p:cond delay="1000"/>
                            </p:stCondLst>
                            <p:childTnLst>
                              <p:par>
                                <p:cTn id="19" presetID="1" presetClass="mediacall" presetSubtype="0" fill="hold" nodeType="afterEffect">
                                  <p:stCondLst>
                                    <p:cond delay="0"/>
                                  </p:stCondLst>
                                  <p:childTnLst>
                                    <p:cmd type="call" cmd="playFrom(0.0)">
                                      <p:cBhvr>
                                        <p:cTn id="20" dur="25200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1" repeatCount="indefinite" fill="hold" display="0">
                  <p:stCondLst>
                    <p:cond delay="indefinite"/>
                  </p:stCondLst>
                  <p:endCondLst>
                    <p:cond evt="onStopAudio" delay="0">
                      <p:tgtEl>
                        <p:sldTgt/>
                      </p:tgtEl>
                    </p:cond>
                  </p:endCondLst>
                </p:cTn>
                <p:tgtEl>
                  <p:spTgt spid="8"/>
                </p:tgtEl>
              </p:cMediaNode>
            </p:audio>
            <p:audio>
              <p:cMediaNode vol="80000">
                <p:cTn id="22" repeatCount="indefinite" fill="hold" display="0">
                  <p:stCondLst>
                    <p:cond delay="indefinite"/>
                  </p:stCondLst>
                  <p:endCondLst>
                    <p:cond evt="onStopAudio" delay="0">
                      <p:tgtEl>
                        <p:sldTgt/>
                      </p:tgtEl>
                    </p:cond>
                  </p:endCondLst>
                </p:cTn>
                <p:tgtEl>
                  <p:spTgt spid="10"/>
                </p:tgtEl>
              </p:cMediaNode>
            </p:audio>
            <p:audio isNarration="1">
              <p:cMediaNode vol="80000" showWhenStopped="0">
                <p:cTn id="23"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400050"/>
            <a:ext cx="5114925" cy="830997"/>
          </a:xfrm>
          <a:prstGeom prst="rect">
            <a:avLst/>
          </a:prstGeom>
          <a:noFill/>
        </p:spPr>
        <p:txBody>
          <a:bodyPr wrap="square" rtlCol="0">
            <a:spAutoFit/>
          </a:bodyPr>
          <a:lstStyle/>
          <a:p>
            <a:r>
              <a:rPr lang="en-US" sz="2800" b="1" i="1" dirty="0" smtClean="0">
                <a:latin typeface="Times New Roman" panose="02020603050405020304" pitchFamily="18" charset="0"/>
                <a:cs typeface="Times New Roman" panose="02020603050405020304" pitchFamily="18" charset="0"/>
              </a:rPr>
              <a:t>Public Relations Committee</a:t>
            </a:r>
          </a:p>
          <a:p>
            <a:r>
              <a:rPr lang="en-US" sz="2000" b="1" i="1" dirty="0" smtClean="0">
                <a:latin typeface="Times New Roman" panose="02020603050405020304" pitchFamily="18" charset="0"/>
                <a:cs typeface="Times New Roman" panose="02020603050405020304" pitchFamily="18" charset="0"/>
              </a:rPr>
              <a:t>                                                   -Tony </a:t>
            </a:r>
            <a:r>
              <a:rPr lang="en-US" sz="2000" b="1" i="1" dirty="0" err="1" smtClean="0">
                <a:latin typeface="Times New Roman" panose="02020603050405020304" pitchFamily="18" charset="0"/>
                <a:cs typeface="Times New Roman" panose="02020603050405020304" pitchFamily="18" charset="0"/>
              </a:rPr>
              <a:t>Staffiere</a:t>
            </a:r>
            <a:endParaRPr lang="en-US" sz="2000" b="1" i="1" dirty="0">
              <a:latin typeface="Times New Roman" panose="02020603050405020304" pitchFamily="18" charset="0"/>
              <a:cs typeface="Times New Roman" panose="02020603050405020304" pitchFamily="18" charset="0"/>
            </a:endParaRPr>
          </a:p>
        </p:txBody>
      </p:sp>
      <p:pic>
        <p:nvPicPr>
          <p:cNvPr id="4" name="Picture 3" descr="NEOA Logo"/>
          <p:cNvPicPr/>
          <p:nvPr/>
        </p:nvPicPr>
        <p:blipFill>
          <a:blip r:embed="rId4">
            <a:extLst>
              <a:ext uri="{28A0092B-C50C-407E-A947-70E740481C1C}">
                <a14:useLocalDpi xmlns:a14="http://schemas.microsoft.com/office/drawing/2010/main" val="0"/>
              </a:ext>
            </a:extLst>
          </a:blip>
          <a:srcRect/>
          <a:stretch>
            <a:fillRect/>
          </a:stretch>
        </p:blipFill>
        <p:spPr bwMode="auto">
          <a:xfrm>
            <a:off x="6105525" y="240358"/>
            <a:ext cx="2657474" cy="676274"/>
          </a:xfrm>
          <a:prstGeom prst="rect">
            <a:avLst/>
          </a:prstGeom>
          <a:noFill/>
          <a:ln>
            <a:noFill/>
          </a:ln>
        </p:spPr>
      </p:pic>
      <p:sp>
        <p:nvSpPr>
          <p:cNvPr id="5" name="Rectangle 4"/>
          <p:cNvSpPr/>
          <p:nvPr/>
        </p:nvSpPr>
        <p:spPr>
          <a:xfrm>
            <a:off x="609600" y="1274445"/>
            <a:ext cx="5788479" cy="4247317"/>
          </a:xfrm>
          <a:prstGeom prst="rect">
            <a:avLst/>
          </a:prstGeom>
        </p:spPr>
        <p:txBody>
          <a:bodyPr wrap="square">
            <a:spAutoFit/>
          </a:bodyPr>
          <a:lstStyle/>
          <a:p>
            <a:r>
              <a:rPr lang="en-US" dirty="0"/>
              <a:t> </a:t>
            </a:r>
          </a:p>
          <a:p>
            <a:pPr marL="285750" indent="-285750">
              <a:buFont typeface="Arial" panose="020B0604020202020204" pitchFamily="34" charset="0"/>
              <a:buChar char="•"/>
            </a:pPr>
            <a:r>
              <a:rPr lang="en-US" dirty="0" smtClean="0"/>
              <a:t>Many </a:t>
            </a:r>
            <a:r>
              <a:rPr lang="en-US" dirty="0"/>
              <a:t>States have been great at forwarding </a:t>
            </a:r>
            <a:endParaRPr lang="en-US" dirty="0" smtClean="0"/>
          </a:p>
          <a:p>
            <a:r>
              <a:rPr lang="en-US" dirty="0"/>
              <a:t>	</a:t>
            </a:r>
            <a:r>
              <a:rPr lang="en-US" dirty="0" smtClean="0"/>
              <a:t>or </a:t>
            </a:r>
            <a:r>
              <a:rPr lang="en-US" b="1" dirty="0"/>
              <a:t>tagging NEOA platforms </a:t>
            </a:r>
            <a:r>
              <a:rPr lang="en-US" dirty="0"/>
              <a:t>when they post 	</a:t>
            </a:r>
            <a:r>
              <a:rPr lang="en-US" dirty="0" smtClean="0"/>
              <a:t>information </a:t>
            </a:r>
            <a:r>
              <a:rPr lang="en-US" dirty="0"/>
              <a:t>specific to their programs. </a:t>
            </a:r>
            <a:endParaRPr lang="en-US" dirty="0" smtClean="0"/>
          </a:p>
          <a:p>
            <a:endParaRPr lang="en-US" dirty="0" smtClean="0"/>
          </a:p>
          <a:p>
            <a:pPr marL="285750" indent="-285750">
              <a:buFont typeface="Arial" panose="020B0604020202020204" pitchFamily="34" charset="0"/>
              <a:buChar char="•"/>
            </a:pPr>
            <a:r>
              <a:rPr lang="en-US" dirty="0" smtClean="0"/>
              <a:t>In </a:t>
            </a:r>
            <a:r>
              <a:rPr lang="en-US" dirty="0"/>
              <a:t>this unprecedented time of leading virtually, </a:t>
            </a:r>
            <a:endParaRPr lang="en-US" dirty="0" smtClean="0"/>
          </a:p>
          <a:p>
            <a:r>
              <a:rPr lang="en-US" dirty="0"/>
              <a:t>	</a:t>
            </a:r>
            <a:r>
              <a:rPr lang="en-US" dirty="0" smtClean="0"/>
              <a:t>this </a:t>
            </a:r>
            <a:r>
              <a:rPr lang="en-US" dirty="0"/>
              <a:t>should be a priority moving forward. </a:t>
            </a: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Serve </a:t>
            </a:r>
            <a:r>
              <a:rPr lang="en-US" dirty="0"/>
              <a:t>as a bridge </a:t>
            </a:r>
            <a:r>
              <a:rPr lang="en-US" b="1" dirty="0"/>
              <a:t>between NEOA member states and COE efforts in Washington, D.C. </a:t>
            </a:r>
            <a:r>
              <a:rPr lang="en-US" dirty="0"/>
              <a:t> </a:t>
            </a:r>
            <a:r>
              <a:rPr lang="en-US" dirty="0" smtClean="0"/>
              <a:t>I will make connections </a:t>
            </a:r>
            <a:r>
              <a:rPr lang="en-US" dirty="0"/>
              <a:t>with the person responsible for external ops at COE</a:t>
            </a:r>
            <a:r>
              <a:rPr lang="en-US" dirty="0" smtClean="0"/>
              <a:t>.</a:t>
            </a:r>
          </a:p>
          <a:p>
            <a:endParaRPr lang="en-US" dirty="0" smtClean="0"/>
          </a:p>
          <a:p>
            <a:pPr marL="285750" indent="-285750">
              <a:buFont typeface="Arial" panose="020B0604020202020204" pitchFamily="34" charset="0"/>
              <a:buChar char="•"/>
            </a:pPr>
            <a:r>
              <a:rPr lang="en-US" b="1" dirty="0" smtClean="0"/>
              <a:t>#TRIODay2020 </a:t>
            </a:r>
            <a:r>
              <a:rPr lang="en-US" b="1" dirty="0"/>
              <a:t>was a big success </a:t>
            </a:r>
            <a:r>
              <a:rPr lang="en-US" dirty="0"/>
              <a:t>and got a lot of traction with our membership through the region. Social media platforms continue to lead the charge in this area. </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9448" y="5011668"/>
            <a:ext cx="2289627" cy="1528326"/>
          </a:xfrm>
          <a:prstGeom prst="rect">
            <a:avLst/>
          </a:prstGeom>
          <a:ln w="28575">
            <a:solidFill>
              <a:schemeClr val="tx1"/>
            </a:solidFill>
          </a:ln>
        </p:spPr>
      </p:pic>
      <p:pic>
        <p:nvPicPr>
          <p:cNvPr id="7" name="Picture 6" descr="Image"/>
          <p:cNvPicPr/>
          <p:nvPr/>
        </p:nvPicPr>
        <p:blipFill rotWithShape="1">
          <a:blip r:embed="rId6" r:link="rId7" cstate="print">
            <a:extLst>
              <a:ext uri="{28A0092B-C50C-407E-A947-70E740481C1C}">
                <a14:useLocalDpi xmlns:a14="http://schemas.microsoft.com/office/drawing/2010/main" val="0"/>
              </a:ext>
            </a:extLst>
          </a:blip>
          <a:srcRect l="9942" t="2802" r="18168"/>
          <a:stretch/>
        </p:blipFill>
        <p:spPr bwMode="auto">
          <a:xfrm>
            <a:off x="5724525" y="1169491"/>
            <a:ext cx="3211286" cy="1944461"/>
          </a:xfrm>
          <a:prstGeom prst="rect">
            <a:avLst/>
          </a:prstGeom>
          <a:ln>
            <a:noFill/>
          </a:ln>
          <a:effectLst>
            <a:softEdge rad="112500"/>
          </a:effectLst>
          <a:extLst>
            <a:ext uri="{53640926-AAD7-44D8-BBD7-CCE9431645EC}">
              <a14:shadowObscured xmlns:a14="http://schemas.microsoft.com/office/drawing/2010/main"/>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44748161"/>
      </p:ext>
    </p:extLst>
  </p:cSld>
  <p:clrMapOvr>
    <a:masterClrMapping/>
  </p:clrMapOvr>
  <mc:AlternateContent xmlns:mc="http://schemas.openxmlformats.org/markup-compatibility/2006">
    <mc:Choice xmlns:p14="http://schemas.microsoft.com/office/powerpoint/2010/main" Requires="p14">
      <p:transition p14:dur="10" advClick="0" advTm="10872"/>
    </mc:Choice>
    <mc:Fallback>
      <p:transition advClick="0" advTm="10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9006" y="1357101"/>
            <a:ext cx="3248820" cy="243994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TextBox 2"/>
          <p:cNvSpPr txBox="1"/>
          <p:nvPr/>
        </p:nvSpPr>
        <p:spPr>
          <a:xfrm>
            <a:off x="476248" y="276225"/>
            <a:ext cx="7802337" cy="6001643"/>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The 2020 – 2021 </a:t>
            </a:r>
            <a:r>
              <a:rPr lang="en-US" sz="2400" b="1" i="1" dirty="0">
                <a:latin typeface="Times New Roman" panose="02020603050405020304" pitchFamily="18" charset="0"/>
                <a:cs typeface="Times New Roman" panose="02020603050405020304" pitchFamily="18" charset="0"/>
              </a:rPr>
              <a:t>NEOA </a:t>
            </a:r>
            <a:endParaRPr lang="en-US" sz="2400" b="1" i="1" dirty="0" smtClean="0">
              <a:latin typeface="Times New Roman" panose="02020603050405020304" pitchFamily="18" charset="0"/>
              <a:cs typeface="Times New Roman" panose="02020603050405020304" pitchFamily="18" charset="0"/>
            </a:endParaRPr>
          </a:p>
          <a:p>
            <a:r>
              <a:rPr lang="en-US" sz="2400" b="1" i="1" dirty="0" smtClean="0">
                <a:latin typeface="Times New Roman" panose="02020603050405020304" pitchFamily="18" charset="0"/>
                <a:cs typeface="Times New Roman" panose="02020603050405020304" pitchFamily="18" charset="0"/>
              </a:rPr>
              <a:t>Arnold </a:t>
            </a:r>
            <a:r>
              <a:rPr lang="en-US" sz="2400" b="1" i="1" dirty="0">
                <a:latin typeface="Times New Roman" panose="02020603050405020304" pitchFamily="18" charset="0"/>
                <a:cs typeface="Times New Roman" panose="02020603050405020304" pitchFamily="18" charset="0"/>
              </a:rPr>
              <a:t>L. </a:t>
            </a:r>
            <a:r>
              <a:rPr lang="en-US" sz="2400" b="1" i="1" dirty="0" err="1">
                <a:latin typeface="Times New Roman" panose="02020603050405020304" pitchFamily="18" charset="0"/>
                <a:cs typeface="Times New Roman" panose="02020603050405020304" pitchFamily="18" charset="0"/>
              </a:rPr>
              <a:t>Mitchem</a:t>
            </a:r>
            <a:r>
              <a:rPr lang="en-US" sz="2400" b="1" i="1" dirty="0">
                <a:latin typeface="Times New Roman" panose="02020603050405020304" pitchFamily="18" charset="0"/>
                <a:cs typeface="Times New Roman" panose="02020603050405020304" pitchFamily="18" charset="0"/>
              </a:rPr>
              <a:t> Leadership </a:t>
            </a:r>
            <a:r>
              <a:rPr lang="en-US" sz="2400" b="1" i="1" dirty="0" smtClean="0">
                <a:latin typeface="Times New Roman" panose="02020603050405020304" pitchFamily="18" charset="0"/>
                <a:cs typeface="Times New Roman" panose="02020603050405020304" pitchFamily="18" charset="0"/>
              </a:rPr>
              <a:t>Institute</a:t>
            </a:r>
          </a:p>
          <a:p>
            <a:endParaRPr lang="en-US" sz="2400" b="1" i="1" dirty="0"/>
          </a:p>
          <a:p>
            <a:pPr marL="342900" indent="-342900">
              <a:buFont typeface="Arial" panose="020B0604020202020204" pitchFamily="34" charset="0"/>
              <a:buChar char="•"/>
            </a:pPr>
            <a:r>
              <a:rPr lang="en-US" sz="2400" i="1" dirty="0" smtClean="0"/>
              <a:t>2018 AMLI </a:t>
            </a:r>
            <a:r>
              <a:rPr lang="en-US" sz="2400" i="1" dirty="0"/>
              <a:t>had </a:t>
            </a:r>
            <a:r>
              <a:rPr lang="en-US" sz="2400" b="1" i="1" dirty="0" smtClean="0"/>
              <a:t>13 participants </a:t>
            </a:r>
          </a:p>
          <a:p>
            <a:r>
              <a:rPr lang="en-US" sz="2400" i="1" dirty="0"/>
              <a:t>	</a:t>
            </a:r>
            <a:r>
              <a:rPr lang="en-US" sz="2400" i="1" dirty="0" smtClean="0"/>
              <a:t>		who met 4 times</a:t>
            </a:r>
          </a:p>
          <a:p>
            <a:endParaRPr lang="en-US" sz="2400" i="1" dirty="0" smtClean="0"/>
          </a:p>
          <a:p>
            <a:pPr marL="342900" indent="-342900">
              <a:buFont typeface="Arial" panose="020B0604020202020204" pitchFamily="34" charset="0"/>
              <a:buChar char="•"/>
            </a:pPr>
            <a:r>
              <a:rPr lang="en-US" sz="2400" i="1" dirty="0" smtClean="0"/>
              <a:t>The NEOA Board has contracted </a:t>
            </a:r>
          </a:p>
          <a:p>
            <a:r>
              <a:rPr lang="en-US" sz="2400" i="1" dirty="0" smtClean="0"/>
              <a:t>      </a:t>
            </a:r>
            <a:r>
              <a:rPr lang="en-US" sz="2400" b="1" i="1" dirty="0" smtClean="0"/>
              <a:t>Craig Werth </a:t>
            </a:r>
            <a:r>
              <a:rPr lang="en-US" sz="2400" i="1" dirty="0" smtClean="0"/>
              <a:t>to Direct the </a:t>
            </a:r>
          </a:p>
          <a:p>
            <a:r>
              <a:rPr lang="en-US" sz="2400" i="1" dirty="0"/>
              <a:t> </a:t>
            </a:r>
            <a:r>
              <a:rPr lang="en-US" sz="2400" i="1" dirty="0" smtClean="0"/>
              <a:t>     2020 – 2021 Leadership Institute</a:t>
            </a:r>
          </a:p>
          <a:p>
            <a:endParaRPr lang="en-US" sz="2400" i="1" dirty="0" smtClean="0"/>
          </a:p>
          <a:p>
            <a:pPr marL="342900" indent="-342900">
              <a:buFont typeface="Arial" panose="020B0604020202020204" pitchFamily="34" charset="0"/>
              <a:buChar char="•"/>
            </a:pPr>
            <a:r>
              <a:rPr lang="en-US" sz="2400" i="1" dirty="0" smtClean="0"/>
              <a:t>Applications and Information </a:t>
            </a:r>
          </a:p>
          <a:p>
            <a:r>
              <a:rPr lang="en-US" sz="2400" i="1" dirty="0"/>
              <a:t> </a:t>
            </a:r>
            <a:r>
              <a:rPr lang="en-US" sz="2400" i="1" dirty="0" smtClean="0"/>
              <a:t>   will be shared with the </a:t>
            </a:r>
            <a:r>
              <a:rPr lang="en-US" sz="2400" b="1" i="1" dirty="0" smtClean="0"/>
              <a:t>Membership in May 2021</a:t>
            </a:r>
          </a:p>
          <a:p>
            <a:endParaRPr lang="en-US" sz="2400" i="1" dirty="0" smtClean="0"/>
          </a:p>
          <a:p>
            <a:pPr marL="342900" indent="-342900">
              <a:buFont typeface="Arial" panose="020B0604020202020204" pitchFamily="34" charset="0"/>
              <a:buChar char="•"/>
            </a:pPr>
            <a:r>
              <a:rPr lang="en-US" sz="2400" i="1" dirty="0" smtClean="0"/>
              <a:t>Craig hopes to have </a:t>
            </a:r>
            <a:r>
              <a:rPr lang="en-US" sz="2400" b="1" i="1" dirty="0" smtClean="0"/>
              <a:t>16 participants for this </a:t>
            </a:r>
            <a:r>
              <a:rPr lang="en-US" sz="2400" i="1" dirty="0" smtClean="0"/>
              <a:t>outstanding Professional Development Opportunity</a:t>
            </a:r>
          </a:p>
          <a:p>
            <a:pPr marL="342900" indent="-342900">
              <a:buFont typeface="Arial" panose="020B0604020202020204" pitchFamily="34" charset="0"/>
              <a:buChar char="•"/>
            </a:pPr>
            <a:endParaRPr lang="en-US" sz="2400" b="1" i="1" dirty="0"/>
          </a:p>
        </p:txBody>
      </p:sp>
      <p:pic>
        <p:nvPicPr>
          <p:cNvPr id="4" name="Picture 3" descr="NEOA Logo"/>
          <p:cNvPicPr/>
          <p:nvPr/>
        </p:nvPicPr>
        <p:blipFill>
          <a:blip r:embed="rId5">
            <a:extLst>
              <a:ext uri="{28A0092B-C50C-407E-A947-70E740481C1C}">
                <a14:useLocalDpi xmlns:a14="http://schemas.microsoft.com/office/drawing/2010/main" val="0"/>
              </a:ext>
            </a:extLst>
          </a:blip>
          <a:srcRect/>
          <a:stretch>
            <a:fillRect/>
          </a:stretch>
        </p:blipFill>
        <p:spPr bwMode="auto">
          <a:xfrm>
            <a:off x="5895974" y="359255"/>
            <a:ext cx="2733675" cy="872907"/>
          </a:xfrm>
          <a:prstGeom prst="rect">
            <a:avLst/>
          </a:prstGeom>
          <a:noFill/>
          <a:ln>
            <a:noFill/>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71632137"/>
      </p:ext>
    </p:extLst>
  </p:cSld>
  <p:clrMapOvr>
    <a:masterClrMapping/>
  </p:clrMapOvr>
  <mc:AlternateContent xmlns:mc="http://schemas.openxmlformats.org/markup-compatibility/2006">
    <mc:Choice xmlns:p14="http://schemas.microsoft.com/office/powerpoint/2010/main" Requires="p14">
      <p:transition p14:dur="10" advClick="0" advTm="10837"/>
    </mc:Choice>
    <mc:Fallback>
      <p:transition advClick="0" advTm="10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OA Logo"/>
          <p:cNvPicPr/>
          <p:nvPr/>
        </p:nvPicPr>
        <p:blipFill>
          <a:blip r:embed="rId4">
            <a:extLst>
              <a:ext uri="{28A0092B-C50C-407E-A947-70E740481C1C}">
                <a14:useLocalDpi xmlns:a14="http://schemas.microsoft.com/office/drawing/2010/main" val="0"/>
              </a:ext>
            </a:extLst>
          </a:blip>
          <a:srcRect/>
          <a:stretch>
            <a:fillRect/>
          </a:stretch>
        </p:blipFill>
        <p:spPr bwMode="auto">
          <a:xfrm>
            <a:off x="6095999" y="374868"/>
            <a:ext cx="2733675" cy="872907"/>
          </a:xfrm>
          <a:prstGeom prst="rect">
            <a:avLst/>
          </a:prstGeom>
          <a:noFill/>
          <a:ln>
            <a:noFill/>
          </a:ln>
        </p:spPr>
      </p:pic>
      <p:sp>
        <p:nvSpPr>
          <p:cNvPr id="3" name="Rectangle 2"/>
          <p:cNvSpPr/>
          <p:nvPr/>
        </p:nvSpPr>
        <p:spPr>
          <a:xfrm>
            <a:off x="261256" y="374868"/>
            <a:ext cx="7788729" cy="5786199"/>
          </a:xfrm>
          <a:prstGeom prst="rect">
            <a:avLst/>
          </a:prstGeom>
        </p:spPr>
        <p:txBody>
          <a:bodyPr wrap="square">
            <a:spAutoFit/>
          </a:bodyPr>
          <a:lstStyle/>
          <a:p>
            <a:r>
              <a:rPr lang="en-US" sz="2800" b="1" dirty="0" smtClean="0">
                <a:latin typeface="Times New Roman" panose="02020603050405020304" pitchFamily="18" charset="0"/>
                <a:cs typeface="Times New Roman" panose="02020603050405020304" pitchFamily="18" charset="0"/>
              </a:rPr>
              <a:t>NEOA Achievers Committee</a:t>
            </a:r>
          </a:p>
          <a:p>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	                             -Elyse Pratt - </a:t>
            </a:r>
            <a:r>
              <a:rPr lang="en-US" b="1" dirty="0" err="1" smtClean="0">
                <a:latin typeface="Times New Roman" panose="02020603050405020304" pitchFamily="18" charset="0"/>
                <a:cs typeface="Times New Roman" panose="02020603050405020304" pitchFamily="18" charset="0"/>
              </a:rPr>
              <a:t>Ronco</a:t>
            </a:r>
            <a:endParaRPr lang="en-US" b="1" dirty="0">
              <a:latin typeface="Times New Roman" panose="02020603050405020304" pitchFamily="18" charset="0"/>
              <a:cs typeface="Times New Roman" panose="02020603050405020304" pitchFamily="18" charset="0"/>
            </a:endParaRPr>
          </a:p>
          <a:p>
            <a:pPr lvl="0"/>
            <a:endParaRPr lang="en-US" dirty="0" smtClean="0"/>
          </a:p>
          <a:p>
            <a:pPr marL="285750" lvl="0" indent="-285750">
              <a:buFont typeface="Arial" panose="020B0604020202020204" pitchFamily="34" charset="0"/>
              <a:buChar char="•"/>
            </a:pPr>
            <a:r>
              <a:rPr lang="en-US" sz="2400" i="1" dirty="0" smtClean="0"/>
              <a:t>We </a:t>
            </a:r>
            <a:r>
              <a:rPr lang="en-US" sz="2400" i="1" dirty="0"/>
              <a:t>received </a:t>
            </a:r>
            <a:r>
              <a:rPr lang="en-US" sz="2400" b="1" i="1" dirty="0"/>
              <a:t>9 nominations this year </a:t>
            </a:r>
            <a:endParaRPr lang="en-US" sz="2400" b="1" i="1" dirty="0" smtClean="0"/>
          </a:p>
          <a:p>
            <a:pPr lvl="0"/>
            <a:r>
              <a:rPr lang="en-US" sz="2400" i="1" dirty="0"/>
              <a:t>	</a:t>
            </a:r>
            <a:r>
              <a:rPr lang="en-US" sz="2400" i="1" dirty="0" smtClean="0"/>
              <a:t>			(</a:t>
            </a:r>
            <a:r>
              <a:rPr lang="en-US" sz="2400" i="1" dirty="0"/>
              <a:t>3 Achievers and 6 Rising Stars</a:t>
            </a:r>
            <a:r>
              <a:rPr lang="en-US" sz="2400" i="1" dirty="0" smtClean="0"/>
              <a:t>)</a:t>
            </a:r>
          </a:p>
          <a:p>
            <a:pPr lvl="0"/>
            <a:endParaRPr lang="en-US" sz="2400" i="1" dirty="0"/>
          </a:p>
          <a:p>
            <a:pPr marL="285750" lvl="0" indent="-285750">
              <a:buFont typeface="Arial" panose="020B0604020202020204" pitchFamily="34" charset="0"/>
              <a:buChar char="•"/>
            </a:pPr>
            <a:r>
              <a:rPr lang="en-US" sz="2400" b="1" i="1" dirty="0" smtClean="0"/>
              <a:t>Selected Readers </a:t>
            </a:r>
            <a:r>
              <a:rPr lang="en-US" sz="2400" i="1" dirty="0" smtClean="0"/>
              <a:t>from Across New England</a:t>
            </a:r>
          </a:p>
          <a:p>
            <a:pPr lvl="0"/>
            <a:endParaRPr lang="en-US" sz="2400" i="1" dirty="0" smtClean="0"/>
          </a:p>
          <a:p>
            <a:pPr marL="285750" lvl="0" indent="-285750">
              <a:buFont typeface="Arial" panose="020B0604020202020204" pitchFamily="34" charset="0"/>
              <a:buChar char="•"/>
            </a:pPr>
            <a:r>
              <a:rPr lang="en-US" sz="2400" i="1" dirty="0" smtClean="0"/>
              <a:t>Our </a:t>
            </a:r>
            <a:r>
              <a:rPr lang="en-US" sz="2400" i="1" dirty="0"/>
              <a:t>readers selected </a:t>
            </a:r>
            <a:r>
              <a:rPr lang="en-US" sz="2400" b="1" i="1" dirty="0"/>
              <a:t>2 recipients for each </a:t>
            </a:r>
            <a:r>
              <a:rPr lang="en-US" sz="2400" b="1" i="1" dirty="0" smtClean="0"/>
              <a:t>award</a:t>
            </a:r>
            <a:endParaRPr lang="en-US" sz="2400" b="1" i="1" dirty="0"/>
          </a:p>
          <a:p>
            <a:pPr lvl="0"/>
            <a:endParaRPr lang="en-US" sz="2400" i="1" dirty="0" smtClean="0"/>
          </a:p>
          <a:p>
            <a:pPr marL="285750" lvl="0" indent="-285750">
              <a:buFont typeface="Arial" panose="020B0604020202020204" pitchFamily="34" charset="0"/>
              <a:buChar char="•"/>
            </a:pPr>
            <a:r>
              <a:rPr lang="en-US" sz="2400" i="1" dirty="0" smtClean="0"/>
              <a:t>Recipients all planned </a:t>
            </a:r>
            <a:r>
              <a:rPr lang="en-US" sz="2400" i="1" dirty="0"/>
              <a:t>to attend the </a:t>
            </a:r>
            <a:endParaRPr lang="en-US" sz="2400" i="1" dirty="0" smtClean="0"/>
          </a:p>
          <a:p>
            <a:pPr lvl="0"/>
            <a:r>
              <a:rPr lang="en-US" sz="2400" i="1" dirty="0" smtClean="0"/>
              <a:t>	</a:t>
            </a:r>
            <a:r>
              <a:rPr lang="en-US" sz="2400" b="1" i="1" dirty="0" smtClean="0"/>
              <a:t>	Awards Luncheon</a:t>
            </a:r>
          </a:p>
          <a:p>
            <a:pPr lvl="0"/>
            <a:endParaRPr lang="en-US" sz="2400" i="1" dirty="0" smtClean="0"/>
          </a:p>
          <a:p>
            <a:pPr marL="342900" lvl="0" indent="-342900">
              <a:buFont typeface="Arial" panose="020B0604020202020204" pitchFamily="34" charset="0"/>
              <a:buChar char="•"/>
            </a:pPr>
            <a:r>
              <a:rPr lang="en-US" sz="2400" b="1" i="1" dirty="0"/>
              <a:t>T</a:t>
            </a:r>
            <a:r>
              <a:rPr lang="en-US" sz="2400" b="1" i="1" dirty="0" smtClean="0"/>
              <a:t>he NEOA Board is looking into the </a:t>
            </a:r>
          </a:p>
          <a:p>
            <a:pPr lvl="0"/>
            <a:r>
              <a:rPr lang="en-US" sz="2400" b="1" i="1" dirty="0"/>
              <a:t>	</a:t>
            </a:r>
            <a:r>
              <a:rPr lang="en-US" sz="2400" b="1" i="1" dirty="0" smtClean="0"/>
              <a:t>	best way to honor these 2020 Achievers.</a:t>
            </a:r>
          </a:p>
          <a:p>
            <a:pPr lvl="0"/>
            <a:endParaRPr lang="en-US" dirty="0"/>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t="7323" r="35691"/>
          <a:stretch/>
        </p:blipFill>
        <p:spPr>
          <a:xfrm>
            <a:off x="6446519" y="3698309"/>
            <a:ext cx="2537427" cy="2607241"/>
          </a:xfrm>
          <a:prstGeom prst="rect">
            <a:avLst/>
          </a:prstGeom>
          <a:ln w="38100">
            <a:solidFill>
              <a:schemeClr val="tx1"/>
            </a:solid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06954399"/>
      </p:ext>
    </p:extLst>
  </p:cSld>
  <p:clrMapOvr>
    <a:masterClrMapping/>
  </p:clrMapOvr>
  <mc:AlternateContent xmlns:mc="http://schemas.openxmlformats.org/markup-compatibility/2006">
    <mc:Choice xmlns:p14="http://schemas.microsoft.com/office/powerpoint/2010/main" Requires="p14">
      <p:transition p14:dur="10" advClick="0" advTm="11203"/>
    </mc:Choice>
    <mc:Fallback>
      <p:transition advClick="0" advTm="11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OA Logo"/>
          <p:cNvPicPr/>
          <p:nvPr/>
        </p:nvPicPr>
        <p:blipFill>
          <a:blip r:embed="rId5">
            <a:extLst>
              <a:ext uri="{28A0092B-C50C-407E-A947-70E740481C1C}">
                <a14:useLocalDpi xmlns:a14="http://schemas.microsoft.com/office/drawing/2010/main" val="0"/>
              </a:ext>
            </a:extLst>
          </a:blip>
          <a:srcRect/>
          <a:stretch>
            <a:fillRect/>
          </a:stretch>
        </p:blipFill>
        <p:spPr bwMode="auto">
          <a:xfrm>
            <a:off x="5514976" y="470117"/>
            <a:ext cx="3190874" cy="1072932"/>
          </a:xfrm>
          <a:prstGeom prst="rect">
            <a:avLst/>
          </a:prstGeom>
          <a:noFill/>
          <a:ln>
            <a:noFill/>
          </a:ln>
        </p:spPr>
      </p:pic>
      <p:sp>
        <p:nvSpPr>
          <p:cNvPr id="5" name="Rectangle 4"/>
          <p:cNvSpPr/>
          <p:nvPr/>
        </p:nvSpPr>
        <p:spPr>
          <a:xfrm>
            <a:off x="351064" y="470117"/>
            <a:ext cx="7478485" cy="5909310"/>
          </a:xfrm>
          <a:prstGeom prst="rect">
            <a:avLst/>
          </a:prstGeom>
        </p:spPr>
        <p:txBody>
          <a:bodyPr wrap="square">
            <a:spAutoFit/>
          </a:bodyPr>
          <a:lstStyle/>
          <a:p>
            <a:r>
              <a:rPr lang="en-US" sz="2800" b="1" i="1" dirty="0" smtClean="0">
                <a:solidFill>
                  <a:prstClr val="black"/>
                </a:solidFill>
                <a:latin typeface="Times New Roman" panose="02020603050405020304" pitchFamily="18" charset="0"/>
                <a:ea typeface="+mj-ea"/>
                <a:cs typeface="Times New Roman" panose="02020603050405020304" pitchFamily="18" charset="0"/>
              </a:rPr>
              <a:t>Professional Development </a:t>
            </a:r>
          </a:p>
          <a:p>
            <a:r>
              <a:rPr lang="en-US" sz="2800" b="1" i="1" dirty="0" smtClean="0">
                <a:solidFill>
                  <a:prstClr val="black"/>
                </a:solidFill>
                <a:latin typeface="Times New Roman" panose="02020603050405020304" pitchFamily="18" charset="0"/>
                <a:ea typeface="+mj-ea"/>
                <a:cs typeface="Times New Roman" panose="02020603050405020304" pitchFamily="18" charset="0"/>
              </a:rPr>
              <a:t>Committee         </a:t>
            </a:r>
            <a:r>
              <a:rPr lang="en-US" b="1" i="1" dirty="0" smtClean="0">
                <a:solidFill>
                  <a:prstClr val="black"/>
                </a:solidFill>
                <a:latin typeface="Times New Roman" panose="02020603050405020304" pitchFamily="18" charset="0"/>
                <a:ea typeface="+mj-ea"/>
                <a:cs typeface="Times New Roman" panose="02020603050405020304" pitchFamily="18" charset="0"/>
              </a:rPr>
              <a:t>- Lynn </a:t>
            </a:r>
            <a:r>
              <a:rPr lang="en-US" b="1" i="1" dirty="0" err="1" smtClean="0">
                <a:solidFill>
                  <a:prstClr val="black"/>
                </a:solidFill>
                <a:latin typeface="Times New Roman" panose="02020603050405020304" pitchFamily="18" charset="0"/>
                <a:ea typeface="+mj-ea"/>
                <a:cs typeface="Times New Roman" panose="02020603050405020304" pitchFamily="18" charset="0"/>
              </a:rPr>
              <a:t>Ploof</a:t>
            </a:r>
            <a:r>
              <a:rPr lang="en-US" b="1" i="1" dirty="0">
                <a:solidFill>
                  <a:prstClr val="black"/>
                </a:solidFill>
                <a:latin typeface="Times New Roman" panose="02020603050405020304" pitchFamily="18" charset="0"/>
                <a:ea typeface="+mj-ea"/>
                <a:cs typeface="Times New Roman" panose="02020603050405020304" pitchFamily="18" charset="0"/>
              </a:rPr>
              <a:t>-</a:t>
            </a:r>
            <a:r>
              <a:rPr lang="en-US" b="1" i="1" dirty="0" smtClean="0">
                <a:solidFill>
                  <a:prstClr val="black"/>
                </a:solidFill>
                <a:latin typeface="Times New Roman" panose="02020603050405020304" pitchFamily="18" charset="0"/>
                <a:ea typeface="+mj-ea"/>
                <a:cs typeface="Times New Roman" panose="02020603050405020304" pitchFamily="18" charset="0"/>
              </a:rPr>
              <a:t>Davis</a:t>
            </a:r>
          </a:p>
          <a:p>
            <a:endParaRPr lang="en-US" b="1" dirty="0">
              <a:solidFill>
                <a:prstClr val="black"/>
              </a:solidFill>
              <a:latin typeface="Calibri Light" panose="020F0302020204030204"/>
              <a:ea typeface="+mj-ea"/>
              <a:cs typeface="+mj-cs"/>
            </a:endParaRPr>
          </a:p>
          <a:p>
            <a:r>
              <a:rPr lang="en-US" b="1" dirty="0" smtClean="0">
                <a:solidFill>
                  <a:prstClr val="black"/>
                </a:solidFill>
                <a:latin typeface="Times New Roman" panose="02020603050405020304" pitchFamily="18" charset="0"/>
                <a:ea typeface="+mj-ea"/>
                <a:cs typeface="Times New Roman" panose="02020603050405020304" pitchFamily="18" charset="0"/>
              </a:rPr>
              <a:t>Professional </a:t>
            </a:r>
            <a:r>
              <a:rPr lang="en-US" b="1" dirty="0">
                <a:solidFill>
                  <a:prstClr val="black"/>
                </a:solidFill>
                <a:latin typeface="Times New Roman" panose="02020603050405020304" pitchFamily="18" charset="0"/>
                <a:ea typeface="+mj-ea"/>
                <a:cs typeface="Times New Roman" panose="02020603050405020304" pitchFamily="18" charset="0"/>
              </a:rPr>
              <a:t>Development Funds Awarded for the Following Events</a:t>
            </a:r>
            <a:r>
              <a:rPr lang="en-US" b="1" dirty="0" smtClean="0">
                <a:solidFill>
                  <a:prstClr val="black"/>
                </a:solidFill>
                <a:latin typeface="Times New Roman" panose="02020603050405020304" pitchFamily="18" charset="0"/>
                <a:ea typeface="+mj-ea"/>
                <a:cs typeface="Times New Roman" panose="02020603050405020304" pitchFamily="18" charset="0"/>
              </a:rPr>
              <a:t>:</a:t>
            </a:r>
          </a:p>
          <a:p>
            <a:pPr marL="285750" indent="-285750">
              <a:buFont typeface="Arial" panose="020B0604020202020204" pitchFamily="34" charset="0"/>
              <a:buChar char="•"/>
            </a:pPr>
            <a:r>
              <a:rPr lang="en-US" dirty="0" smtClean="0">
                <a:solidFill>
                  <a:prstClr val="black"/>
                </a:solidFill>
                <a:latin typeface="Times New Roman" panose="02020603050405020304" pitchFamily="18" charset="0"/>
                <a:ea typeface="+mj-ea"/>
                <a:cs typeface="Times New Roman" panose="02020603050405020304" pitchFamily="18" charset="0"/>
              </a:rPr>
              <a:t>Leadership </a:t>
            </a:r>
            <a:r>
              <a:rPr lang="en-US" dirty="0">
                <a:solidFill>
                  <a:prstClr val="black"/>
                </a:solidFill>
                <a:latin typeface="Times New Roman" panose="02020603050405020304" pitchFamily="18" charset="0"/>
                <a:ea typeface="+mj-ea"/>
                <a:cs typeface="Times New Roman" panose="02020603050405020304" pitchFamily="18" charset="0"/>
              </a:rPr>
              <a:t>Institute Evaluation Weekend </a:t>
            </a:r>
            <a:r>
              <a:rPr lang="en-US" dirty="0" smtClean="0">
                <a:solidFill>
                  <a:prstClr val="black"/>
                </a:solidFill>
                <a:latin typeface="Times New Roman" panose="02020603050405020304" pitchFamily="18" charset="0"/>
                <a:ea typeface="+mj-ea"/>
                <a:cs typeface="Times New Roman" panose="02020603050405020304" pitchFamily="18" charset="0"/>
              </a:rPr>
              <a:t>		-</a:t>
            </a:r>
            <a:r>
              <a:rPr lang="en-US" dirty="0">
                <a:solidFill>
                  <a:prstClr val="black"/>
                </a:solidFill>
                <a:latin typeface="Times New Roman" panose="02020603050405020304" pitchFamily="18" charset="0"/>
                <a:ea typeface="+mj-ea"/>
                <a:cs typeface="Times New Roman" panose="02020603050405020304" pitchFamily="18" charset="0"/>
              </a:rPr>
              <a:t>  </a:t>
            </a:r>
            <a:r>
              <a:rPr lang="en-US" dirty="0" smtClean="0">
                <a:solidFill>
                  <a:prstClr val="black"/>
                </a:solidFill>
                <a:latin typeface="Times New Roman" panose="02020603050405020304" pitchFamily="18" charset="0"/>
                <a:ea typeface="+mj-ea"/>
                <a:cs typeface="Times New Roman" panose="02020603050405020304" pitchFamily="18" charset="0"/>
              </a:rPr>
              <a:t>October</a:t>
            </a:r>
          </a:p>
          <a:p>
            <a:pPr marL="285750" indent="-285750">
              <a:buFont typeface="Arial" panose="020B0604020202020204" pitchFamily="34" charset="0"/>
              <a:buChar char="•"/>
            </a:pPr>
            <a:r>
              <a:rPr lang="en-US" dirty="0" smtClean="0">
                <a:solidFill>
                  <a:prstClr val="black"/>
                </a:solidFill>
                <a:latin typeface="Times New Roman" panose="02020603050405020304" pitchFamily="18" charset="0"/>
                <a:ea typeface="+mj-ea"/>
                <a:cs typeface="Times New Roman" panose="02020603050405020304" pitchFamily="18" charset="0"/>
              </a:rPr>
              <a:t>EOC </a:t>
            </a:r>
            <a:r>
              <a:rPr lang="en-US" dirty="0">
                <a:solidFill>
                  <a:prstClr val="black"/>
                </a:solidFill>
                <a:latin typeface="Times New Roman" panose="02020603050405020304" pitchFamily="18" charset="0"/>
                <a:ea typeface="+mj-ea"/>
                <a:cs typeface="Times New Roman" panose="02020603050405020304" pitchFamily="18" charset="0"/>
              </a:rPr>
              <a:t>Annual Conference </a:t>
            </a:r>
            <a:r>
              <a:rPr lang="en-US" dirty="0" smtClean="0">
                <a:solidFill>
                  <a:prstClr val="black"/>
                </a:solidFill>
                <a:latin typeface="Times New Roman" panose="02020603050405020304" pitchFamily="18" charset="0"/>
                <a:ea typeface="+mj-ea"/>
                <a:cs typeface="Times New Roman" panose="02020603050405020304" pitchFamily="18" charset="0"/>
              </a:rPr>
              <a:t>					– November</a:t>
            </a:r>
          </a:p>
          <a:p>
            <a:pPr marL="285750" indent="-285750">
              <a:buFont typeface="Arial" panose="020B0604020202020204" pitchFamily="34" charset="0"/>
              <a:buChar char="•"/>
            </a:pPr>
            <a:r>
              <a:rPr lang="en-US" dirty="0" smtClean="0">
                <a:solidFill>
                  <a:prstClr val="black"/>
                </a:solidFill>
                <a:latin typeface="Times New Roman" panose="02020603050405020304" pitchFamily="18" charset="0"/>
                <a:ea typeface="+mj-ea"/>
                <a:cs typeface="Times New Roman" panose="02020603050405020304" pitchFamily="18" charset="0"/>
              </a:rPr>
              <a:t>COE </a:t>
            </a:r>
            <a:r>
              <a:rPr lang="en-US" dirty="0">
                <a:solidFill>
                  <a:prstClr val="black"/>
                </a:solidFill>
                <a:latin typeface="Times New Roman" panose="02020603050405020304" pitchFamily="18" charset="0"/>
                <a:ea typeface="+mj-ea"/>
                <a:cs typeface="Times New Roman" panose="02020603050405020304" pitchFamily="18" charset="0"/>
              </a:rPr>
              <a:t>Study Tour </a:t>
            </a:r>
            <a:r>
              <a:rPr lang="en-US" dirty="0" smtClean="0">
                <a:solidFill>
                  <a:prstClr val="black"/>
                </a:solidFill>
                <a:latin typeface="Times New Roman" panose="02020603050405020304" pitchFamily="18" charset="0"/>
                <a:ea typeface="+mj-ea"/>
                <a:cs typeface="Times New Roman" panose="02020603050405020304" pitchFamily="18" charset="0"/>
              </a:rPr>
              <a:t>						– November</a:t>
            </a:r>
          </a:p>
          <a:p>
            <a:pPr marL="285750" indent="-285750">
              <a:buFont typeface="Arial" panose="020B0604020202020204" pitchFamily="34" charset="0"/>
              <a:buChar char="•"/>
            </a:pPr>
            <a:r>
              <a:rPr lang="en-US" dirty="0" smtClean="0">
                <a:solidFill>
                  <a:prstClr val="black"/>
                </a:solidFill>
                <a:latin typeface="Times New Roman" panose="02020603050405020304" pitchFamily="18" charset="0"/>
                <a:ea typeface="+mj-ea"/>
                <a:cs typeface="Times New Roman" panose="02020603050405020304" pitchFamily="18" charset="0"/>
              </a:rPr>
              <a:t>SSS </a:t>
            </a:r>
            <a:r>
              <a:rPr lang="en-US" dirty="0">
                <a:solidFill>
                  <a:prstClr val="black"/>
                </a:solidFill>
                <a:latin typeface="Times New Roman" panose="02020603050405020304" pitchFamily="18" charset="0"/>
                <a:ea typeface="+mj-ea"/>
                <a:cs typeface="Times New Roman" panose="02020603050405020304" pitchFamily="18" charset="0"/>
              </a:rPr>
              <a:t>Grant Writing Workshop </a:t>
            </a:r>
            <a:r>
              <a:rPr lang="en-US" dirty="0" smtClean="0">
                <a:solidFill>
                  <a:prstClr val="black"/>
                </a:solidFill>
                <a:latin typeface="Times New Roman" panose="02020603050405020304" pitchFamily="18" charset="0"/>
                <a:ea typeface="+mj-ea"/>
                <a:cs typeface="Times New Roman" panose="02020603050405020304" pitchFamily="18" charset="0"/>
              </a:rPr>
              <a:t>				– January</a:t>
            </a:r>
          </a:p>
          <a:p>
            <a:pPr marL="285750" indent="-285750">
              <a:buFont typeface="Arial" panose="020B0604020202020204" pitchFamily="34" charset="0"/>
              <a:buChar char="•"/>
            </a:pPr>
            <a:r>
              <a:rPr lang="en-US" dirty="0" smtClean="0">
                <a:solidFill>
                  <a:prstClr val="black"/>
                </a:solidFill>
                <a:latin typeface="Times New Roman" panose="02020603050405020304" pitchFamily="18" charset="0"/>
                <a:ea typeface="+mj-ea"/>
                <a:cs typeface="Times New Roman" panose="02020603050405020304" pitchFamily="18" charset="0"/>
              </a:rPr>
              <a:t>TRIO </a:t>
            </a:r>
            <a:r>
              <a:rPr lang="en-US" dirty="0">
                <a:solidFill>
                  <a:prstClr val="black"/>
                </a:solidFill>
                <a:latin typeface="Times New Roman" panose="02020603050405020304" pitchFamily="18" charset="0"/>
                <a:ea typeface="+mj-ea"/>
                <a:cs typeface="Times New Roman" panose="02020603050405020304" pitchFamily="18" charset="0"/>
              </a:rPr>
              <a:t>Alumni Participation in the MEEOA/COE Sponsored Disparities in Education Plenary at the MEEOA annual </a:t>
            </a:r>
            <a:r>
              <a:rPr lang="en-US" dirty="0" smtClean="0">
                <a:solidFill>
                  <a:prstClr val="black"/>
                </a:solidFill>
                <a:latin typeface="Times New Roman" panose="02020603050405020304" pitchFamily="18" charset="0"/>
                <a:ea typeface="+mj-ea"/>
                <a:cs typeface="Times New Roman" panose="02020603050405020304" pitchFamily="18" charset="0"/>
              </a:rPr>
              <a:t>conference.</a:t>
            </a:r>
          </a:p>
          <a:p>
            <a:pPr marL="285750" indent="-285750">
              <a:buFont typeface="Arial" panose="020B0604020202020204" pitchFamily="34" charset="0"/>
              <a:buChar char="•"/>
            </a:pPr>
            <a:endParaRPr lang="en-US" dirty="0">
              <a:solidFill>
                <a:prstClr val="black"/>
              </a:solidFill>
              <a:latin typeface="Times New Roman" panose="02020603050405020304" pitchFamily="18" charset="0"/>
              <a:ea typeface="+mj-ea"/>
              <a:cs typeface="Times New Roman" panose="02020603050405020304" pitchFamily="18" charset="0"/>
            </a:endParaRPr>
          </a:p>
          <a:p>
            <a:r>
              <a:rPr lang="en-US" sz="1600" dirty="0" smtClean="0">
                <a:solidFill>
                  <a:prstClr val="black"/>
                </a:solidFill>
                <a:latin typeface="Times New Roman" panose="02020603050405020304" pitchFamily="18" charset="0"/>
                <a:ea typeface="+mj-ea"/>
                <a:cs typeface="Times New Roman" panose="02020603050405020304" pitchFamily="18" charset="0"/>
              </a:rPr>
              <a:t>Additionally, a professional development survey </a:t>
            </a:r>
          </a:p>
          <a:p>
            <a:r>
              <a:rPr lang="en-US" sz="1600" dirty="0" smtClean="0">
                <a:solidFill>
                  <a:prstClr val="black"/>
                </a:solidFill>
                <a:latin typeface="Times New Roman" panose="02020603050405020304" pitchFamily="18" charset="0"/>
                <a:ea typeface="+mj-ea"/>
                <a:cs typeface="Times New Roman" panose="02020603050405020304" pitchFamily="18" charset="0"/>
              </a:rPr>
              <a:t>was </a:t>
            </a:r>
            <a:r>
              <a:rPr lang="en-US" sz="1600" dirty="0">
                <a:solidFill>
                  <a:prstClr val="black"/>
                </a:solidFill>
                <a:latin typeface="Times New Roman" panose="02020603050405020304" pitchFamily="18" charset="0"/>
                <a:ea typeface="+mj-ea"/>
                <a:cs typeface="Times New Roman" panose="02020603050405020304" pitchFamily="18" charset="0"/>
              </a:rPr>
              <a:t>distributed </a:t>
            </a:r>
            <a:r>
              <a:rPr lang="en-US" sz="1600" dirty="0" smtClean="0">
                <a:solidFill>
                  <a:prstClr val="black"/>
                </a:solidFill>
                <a:latin typeface="Times New Roman" panose="02020603050405020304" pitchFamily="18" charset="0"/>
                <a:ea typeface="+mj-ea"/>
                <a:cs typeface="Times New Roman" panose="02020603050405020304" pitchFamily="18" charset="0"/>
              </a:rPr>
              <a:t>to the membership in </a:t>
            </a:r>
            <a:r>
              <a:rPr lang="en-US" sz="1600" dirty="0">
                <a:solidFill>
                  <a:prstClr val="black"/>
                </a:solidFill>
                <a:latin typeface="Times New Roman" panose="02020603050405020304" pitchFamily="18" charset="0"/>
                <a:ea typeface="+mj-ea"/>
                <a:cs typeface="Times New Roman" panose="02020603050405020304" pitchFamily="18" charset="0"/>
              </a:rPr>
              <a:t>November. </a:t>
            </a:r>
            <a:endParaRPr lang="en-US" sz="1600" dirty="0" smtClean="0">
              <a:solidFill>
                <a:prstClr val="black"/>
              </a:solidFill>
              <a:latin typeface="Times New Roman" panose="02020603050405020304" pitchFamily="18" charset="0"/>
              <a:ea typeface="+mj-ea"/>
              <a:cs typeface="Times New Roman" panose="02020603050405020304" pitchFamily="18" charset="0"/>
            </a:endParaRPr>
          </a:p>
          <a:p>
            <a:r>
              <a:rPr lang="en-US" sz="1600" dirty="0" smtClean="0">
                <a:solidFill>
                  <a:prstClr val="black"/>
                </a:solidFill>
                <a:latin typeface="Times New Roman" panose="02020603050405020304" pitchFamily="18" charset="0"/>
                <a:ea typeface="+mj-ea"/>
                <a:cs typeface="Times New Roman" panose="02020603050405020304" pitchFamily="18" charset="0"/>
              </a:rPr>
              <a:t>The </a:t>
            </a:r>
            <a:r>
              <a:rPr lang="en-US" sz="1600" dirty="0">
                <a:solidFill>
                  <a:prstClr val="black"/>
                </a:solidFill>
                <a:latin typeface="Times New Roman" panose="02020603050405020304" pitchFamily="18" charset="0"/>
                <a:ea typeface="+mj-ea"/>
                <a:cs typeface="Times New Roman" panose="02020603050405020304" pitchFamily="18" charset="0"/>
              </a:rPr>
              <a:t>two largest areas of interest were </a:t>
            </a:r>
            <a:endParaRPr lang="en-US" sz="1600" dirty="0" smtClean="0">
              <a:solidFill>
                <a:prstClr val="black"/>
              </a:solidFill>
              <a:latin typeface="Times New Roman" panose="02020603050405020304" pitchFamily="18" charset="0"/>
              <a:ea typeface="+mj-ea"/>
              <a:cs typeface="Times New Roman" panose="02020603050405020304" pitchFamily="18" charset="0"/>
            </a:endParaRPr>
          </a:p>
          <a:p>
            <a:pPr marL="285750" indent="-285750">
              <a:buFont typeface="Arial" panose="020B0604020202020204" pitchFamily="34" charset="0"/>
              <a:buChar char="•"/>
            </a:pPr>
            <a:r>
              <a:rPr lang="en-US" sz="1600" b="1" dirty="0" smtClean="0">
                <a:solidFill>
                  <a:prstClr val="black"/>
                </a:solidFill>
                <a:latin typeface="Times New Roman" panose="02020603050405020304" pitchFamily="18" charset="0"/>
                <a:ea typeface="+mj-ea"/>
                <a:cs typeface="Times New Roman" panose="02020603050405020304" pitchFamily="18" charset="0"/>
              </a:rPr>
              <a:t>Best </a:t>
            </a:r>
            <a:r>
              <a:rPr lang="en-US" sz="1600" b="1" dirty="0">
                <a:solidFill>
                  <a:prstClr val="black"/>
                </a:solidFill>
                <a:latin typeface="Times New Roman" panose="02020603050405020304" pitchFamily="18" charset="0"/>
                <a:ea typeface="+mj-ea"/>
                <a:cs typeface="Times New Roman" panose="02020603050405020304" pitchFamily="18" charset="0"/>
              </a:rPr>
              <a:t>Practices and Budget </a:t>
            </a:r>
            <a:r>
              <a:rPr lang="en-US" sz="1600" b="1" dirty="0" smtClean="0">
                <a:solidFill>
                  <a:prstClr val="black"/>
                </a:solidFill>
                <a:latin typeface="Times New Roman" panose="02020603050405020304" pitchFamily="18" charset="0"/>
                <a:ea typeface="+mj-ea"/>
                <a:cs typeface="Times New Roman" panose="02020603050405020304" pitchFamily="18" charset="0"/>
              </a:rPr>
              <a:t>Management</a:t>
            </a:r>
            <a:r>
              <a:rPr lang="en-US" sz="1600" b="1" dirty="0">
                <a:solidFill>
                  <a:prstClr val="black"/>
                </a:solidFill>
                <a:latin typeface="Times New Roman" panose="02020603050405020304" pitchFamily="18" charset="0"/>
                <a:ea typeface="+mj-ea"/>
                <a:cs typeface="Times New Roman" panose="02020603050405020304" pitchFamily="18" charset="0"/>
              </a:rPr>
              <a:t> </a:t>
            </a:r>
            <a:endParaRPr lang="en-US" sz="1600" b="1" dirty="0" smtClean="0">
              <a:solidFill>
                <a:prstClr val="black"/>
              </a:solidFill>
              <a:latin typeface="Times New Roman" panose="02020603050405020304" pitchFamily="18" charset="0"/>
              <a:ea typeface="+mj-ea"/>
              <a:cs typeface="Times New Roman" panose="02020603050405020304" pitchFamily="18" charset="0"/>
            </a:endParaRPr>
          </a:p>
          <a:p>
            <a:pPr marL="285750" indent="-285750">
              <a:buFont typeface="Arial" panose="020B0604020202020204" pitchFamily="34" charset="0"/>
              <a:buChar char="•"/>
            </a:pPr>
            <a:r>
              <a:rPr lang="en-US" sz="1600" dirty="0" smtClean="0">
                <a:solidFill>
                  <a:prstClr val="black"/>
                </a:solidFill>
                <a:latin typeface="Times New Roman" panose="02020603050405020304" pitchFamily="18" charset="0"/>
                <a:ea typeface="+mj-ea"/>
                <a:cs typeface="Times New Roman" panose="02020603050405020304" pitchFamily="18" charset="0"/>
              </a:rPr>
              <a:t>Given </a:t>
            </a:r>
            <a:r>
              <a:rPr lang="en-US" sz="1600" dirty="0">
                <a:solidFill>
                  <a:prstClr val="black"/>
                </a:solidFill>
                <a:latin typeface="Times New Roman" panose="02020603050405020304" pitchFamily="18" charset="0"/>
                <a:ea typeface="+mj-ea"/>
                <a:cs typeface="Times New Roman" panose="02020603050405020304" pitchFamily="18" charset="0"/>
              </a:rPr>
              <a:t>the vast amounts of professional </a:t>
            </a:r>
            <a:endParaRPr lang="en-US" sz="1600" dirty="0" smtClean="0">
              <a:solidFill>
                <a:prstClr val="black"/>
              </a:solidFill>
              <a:latin typeface="Times New Roman" panose="02020603050405020304" pitchFamily="18" charset="0"/>
              <a:ea typeface="+mj-ea"/>
              <a:cs typeface="Times New Roman" panose="02020603050405020304" pitchFamily="18" charset="0"/>
            </a:endParaRPr>
          </a:p>
          <a:p>
            <a:r>
              <a:rPr lang="en-US" sz="1600" dirty="0" smtClean="0">
                <a:solidFill>
                  <a:prstClr val="black"/>
                </a:solidFill>
                <a:latin typeface="Times New Roman" panose="02020603050405020304" pitchFamily="18" charset="0"/>
                <a:ea typeface="+mj-ea"/>
                <a:cs typeface="Times New Roman" panose="02020603050405020304" pitchFamily="18" charset="0"/>
              </a:rPr>
              <a:t>	development currently </a:t>
            </a:r>
            <a:r>
              <a:rPr lang="en-US" sz="1600" dirty="0">
                <a:solidFill>
                  <a:prstClr val="black"/>
                </a:solidFill>
                <a:latin typeface="Times New Roman" panose="02020603050405020304" pitchFamily="18" charset="0"/>
                <a:ea typeface="+mj-ea"/>
                <a:cs typeface="Times New Roman" panose="02020603050405020304" pitchFamily="18" charset="0"/>
              </a:rPr>
              <a:t>taking place </a:t>
            </a:r>
            <a:endParaRPr lang="en-US" sz="1600" dirty="0" smtClean="0">
              <a:solidFill>
                <a:prstClr val="black"/>
              </a:solidFill>
              <a:latin typeface="Times New Roman" panose="02020603050405020304" pitchFamily="18" charset="0"/>
              <a:ea typeface="+mj-ea"/>
              <a:cs typeface="Times New Roman" panose="02020603050405020304" pitchFamily="18" charset="0"/>
            </a:endParaRPr>
          </a:p>
          <a:p>
            <a:r>
              <a:rPr lang="en-US" sz="1600" dirty="0">
                <a:solidFill>
                  <a:prstClr val="black"/>
                </a:solidFill>
                <a:latin typeface="Times New Roman" panose="02020603050405020304" pitchFamily="18" charset="0"/>
                <a:ea typeface="+mj-ea"/>
                <a:cs typeface="Times New Roman" panose="02020603050405020304" pitchFamily="18" charset="0"/>
              </a:rPr>
              <a:t>	</a:t>
            </a:r>
            <a:r>
              <a:rPr lang="en-US" sz="1600" dirty="0" smtClean="0">
                <a:solidFill>
                  <a:prstClr val="black"/>
                </a:solidFill>
                <a:latin typeface="Times New Roman" panose="02020603050405020304" pitchFamily="18" charset="0"/>
                <a:ea typeface="+mj-ea"/>
                <a:cs typeface="Times New Roman" panose="02020603050405020304" pitchFamily="18" charset="0"/>
              </a:rPr>
              <a:t>spontaneously</a:t>
            </a:r>
            <a:r>
              <a:rPr lang="en-US" sz="1600" dirty="0">
                <a:solidFill>
                  <a:prstClr val="black"/>
                </a:solidFill>
                <a:latin typeface="Times New Roman" panose="02020603050405020304" pitchFamily="18" charset="0"/>
                <a:ea typeface="+mj-ea"/>
                <a:cs typeface="Times New Roman" panose="02020603050405020304" pitchFamily="18" charset="0"/>
              </a:rPr>
              <a:t>, plans are in the </a:t>
            </a:r>
            <a:endParaRPr lang="en-US" sz="1600" dirty="0" smtClean="0">
              <a:solidFill>
                <a:prstClr val="black"/>
              </a:solidFill>
              <a:latin typeface="Times New Roman" panose="02020603050405020304" pitchFamily="18" charset="0"/>
              <a:ea typeface="+mj-ea"/>
              <a:cs typeface="Times New Roman" panose="02020603050405020304" pitchFamily="18" charset="0"/>
            </a:endParaRPr>
          </a:p>
          <a:p>
            <a:r>
              <a:rPr lang="en-US" sz="1600" dirty="0">
                <a:solidFill>
                  <a:prstClr val="black"/>
                </a:solidFill>
                <a:latin typeface="Times New Roman" panose="02020603050405020304" pitchFamily="18" charset="0"/>
                <a:ea typeface="+mj-ea"/>
                <a:cs typeface="Times New Roman" panose="02020603050405020304" pitchFamily="18" charset="0"/>
              </a:rPr>
              <a:t>	</a:t>
            </a:r>
            <a:r>
              <a:rPr lang="en-US" sz="1600" dirty="0" smtClean="0">
                <a:solidFill>
                  <a:prstClr val="black"/>
                </a:solidFill>
                <a:latin typeface="Times New Roman" panose="02020603050405020304" pitchFamily="18" charset="0"/>
                <a:ea typeface="+mj-ea"/>
                <a:cs typeface="Times New Roman" panose="02020603050405020304" pitchFamily="18" charset="0"/>
              </a:rPr>
              <a:t>works </a:t>
            </a:r>
            <a:r>
              <a:rPr lang="en-US" sz="1600" dirty="0">
                <a:solidFill>
                  <a:prstClr val="black"/>
                </a:solidFill>
                <a:latin typeface="Times New Roman" panose="02020603050405020304" pitchFamily="18" charset="0"/>
                <a:ea typeface="+mj-ea"/>
                <a:cs typeface="Times New Roman" panose="02020603050405020304" pitchFamily="18" charset="0"/>
              </a:rPr>
              <a:t>to create an NEOA Clearinghouse </a:t>
            </a:r>
          </a:p>
          <a:p>
            <a:r>
              <a:rPr lang="en-US" sz="1600" dirty="0" smtClean="0">
                <a:solidFill>
                  <a:prstClr val="black"/>
                </a:solidFill>
                <a:latin typeface="Times New Roman" panose="02020603050405020304" pitchFamily="18" charset="0"/>
                <a:ea typeface="+mj-ea"/>
                <a:cs typeface="Times New Roman" panose="02020603050405020304" pitchFamily="18" charset="0"/>
              </a:rPr>
              <a:t>	where activities </a:t>
            </a:r>
            <a:r>
              <a:rPr lang="en-US" sz="1600" dirty="0">
                <a:solidFill>
                  <a:prstClr val="black"/>
                </a:solidFill>
                <a:latin typeface="Times New Roman" panose="02020603050405020304" pitchFamily="18" charset="0"/>
                <a:ea typeface="+mj-ea"/>
                <a:cs typeface="Times New Roman" panose="02020603050405020304" pitchFamily="18" charset="0"/>
              </a:rPr>
              <a:t>and best practices to </a:t>
            </a:r>
            <a:endParaRPr lang="en-US" sz="1600" dirty="0" smtClean="0">
              <a:solidFill>
                <a:prstClr val="black"/>
              </a:solidFill>
              <a:latin typeface="Times New Roman" panose="02020603050405020304" pitchFamily="18" charset="0"/>
              <a:ea typeface="+mj-ea"/>
              <a:cs typeface="Times New Roman" panose="02020603050405020304" pitchFamily="18" charset="0"/>
            </a:endParaRPr>
          </a:p>
          <a:p>
            <a:r>
              <a:rPr lang="en-US" sz="1600" dirty="0" smtClean="0">
                <a:solidFill>
                  <a:prstClr val="black"/>
                </a:solidFill>
                <a:latin typeface="Times New Roman" panose="02020603050405020304" pitchFamily="18" charset="0"/>
                <a:ea typeface="+mj-ea"/>
                <a:cs typeface="Times New Roman" panose="02020603050405020304" pitchFamily="18" charset="0"/>
              </a:rPr>
              <a:t>	support </a:t>
            </a:r>
            <a:r>
              <a:rPr lang="en-US" sz="1600" dirty="0">
                <a:solidFill>
                  <a:prstClr val="black"/>
                </a:solidFill>
                <a:latin typeface="Times New Roman" panose="02020603050405020304" pitchFamily="18" charset="0"/>
                <a:ea typeface="+mj-ea"/>
                <a:cs typeface="Times New Roman" panose="02020603050405020304" pitchFamily="18" charset="0"/>
              </a:rPr>
              <a:t>students can be stored.</a:t>
            </a:r>
            <a:endParaRPr lang="en-US" sz="1600" dirty="0"/>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5521" t="1667" r="3438"/>
          <a:stretch/>
        </p:blipFill>
        <p:spPr>
          <a:xfrm>
            <a:off x="4853939" y="3853041"/>
            <a:ext cx="4162425" cy="2528888"/>
          </a:xfrm>
          <a:prstGeom prst="rect">
            <a:avLst/>
          </a:prstGeom>
          <a:ln w="38100">
            <a:solidFill>
              <a:schemeClr val="tx1"/>
            </a:solid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57888190"/>
      </p:ext>
    </p:extLst>
  </p:cSld>
  <p:clrMapOvr>
    <a:masterClrMapping/>
  </p:clrMapOvr>
  <mc:AlternateContent xmlns:mc="http://schemas.openxmlformats.org/markup-compatibility/2006">
    <mc:Choice xmlns:p14="http://schemas.microsoft.com/office/powerpoint/2010/main" Requires="p14">
      <p:transition p14:dur="10" advClick="0" advTm="10842">
        <p:fade/>
      </p:transition>
    </mc:Choice>
    <mc:Fallback>
      <p:transition advClick="0" advTm="108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OA Logo"/>
          <p:cNvPicPr/>
          <p:nvPr/>
        </p:nvPicPr>
        <p:blipFill>
          <a:blip r:embed="rId4">
            <a:extLst>
              <a:ext uri="{28A0092B-C50C-407E-A947-70E740481C1C}">
                <a14:useLocalDpi xmlns:a14="http://schemas.microsoft.com/office/drawing/2010/main" val="0"/>
              </a:ext>
            </a:extLst>
          </a:blip>
          <a:srcRect/>
          <a:stretch>
            <a:fillRect/>
          </a:stretch>
        </p:blipFill>
        <p:spPr bwMode="auto">
          <a:xfrm>
            <a:off x="6095999" y="374868"/>
            <a:ext cx="2733675" cy="872907"/>
          </a:xfrm>
          <a:prstGeom prst="rect">
            <a:avLst/>
          </a:prstGeom>
          <a:noFill/>
          <a:ln>
            <a:noFill/>
          </a:ln>
        </p:spPr>
      </p:pic>
      <p:sp>
        <p:nvSpPr>
          <p:cNvPr id="3" name="Content Placeholder 2"/>
          <p:cNvSpPr txBox="1">
            <a:spLocks/>
          </p:cNvSpPr>
          <p:nvPr/>
        </p:nvSpPr>
        <p:spPr>
          <a:xfrm>
            <a:off x="306387" y="1608881"/>
            <a:ext cx="6745912" cy="19572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i="1" dirty="0" smtClean="0">
                <a:latin typeface="Times New Roman" panose="02020603050405020304" pitchFamily="18" charset="0"/>
                <a:cs typeface="Times New Roman" panose="02020603050405020304" pitchFamily="18" charset="0"/>
              </a:rPr>
              <a:t>Fair Share is COE’s Annual Giving Campaign </a:t>
            </a:r>
          </a:p>
          <a:p>
            <a:pPr marL="0" indent="0">
              <a:spcBef>
                <a:spcPts val="0"/>
              </a:spcBef>
              <a:buNone/>
            </a:pPr>
            <a:endParaRPr lang="en-US" sz="1200" i="1" dirty="0">
              <a:latin typeface="Times New Roman" panose="02020603050405020304" pitchFamily="18" charset="0"/>
              <a:cs typeface="Times New Roman" panose="02020603050405020304" pitchFamily="18" charset="0"/>
            </a:endParaRPr>
          </a:p>
          <a:p>
            <a:pPr>
              <a:spcBef>
                <a:spcPts val="0"/>
              </a:spcBef>
            </a:pPr>
            <a:r>
              <a:rPr lang="en-US" sz="1600" i="1" dirty="0" smtClean="0">
                <a:latin typeface="Times New Roman" panose="02020603050405020304" pitchFamily="18" charset="0"/>
                <a:cs typeface="Times New Roman" panose="02020603050405020304" pitchFamily="18" charset="0"/>
              </a:rPr>
              <a:t>About half of COE’s annual budget comes from Fair Share in the amount of $3,506,000</a:t>
            </a:r>
            <a:r>
              <a:rPr lang="en-US" sz="1600" i="1" dirty="0" smtClean="0">
                <a:solidFill>
                  <a:srgbClr val="3333FF"/>
                </a:solidFill>
                <a:latin typeface="Times New Roman" panose="02020603050405020304" pitchFamily="18" charset="0"/>
                <a:cs typeface="Times New Roman" panose="02020603050405020304" pitchFamily="18" charset="0"/>
              </a:rPr>
              <a:t>.</a:t>
            </a:r>
          </a:p>
          <a:p>
            <a:pPr marL="0" indent="0">
              <a:spcBef>
                <a:spcPts val="0"/>
              </a:spcBef>
              <a:buNone/>
            </a:pPr>
            <a:endParaRPr lang="en-US" sz="1200" i="1" dirty="0" smtClean="0">
              <a:solidFill>
                <a:srgbClr val="3333FF"/>
              </a:solidFill>
              <a:latin typeface="Times New Roman" panose="02020603050405020304" pitchFamily="18" charset="0"/>
              <a:cs typeface="Times New Roman" panose="02020603050405020304" pitchFamily="18" charset="0"/>
            </a:endParaRPr>
          </a:p>
          <a:p>
            <a:pPr>
              <a:spcBef>
                <a:spcPts val="0"/>
              </a:spcBef>
            </a:pPr>
            <a:r>
              <a:rPr lang="en-US" altLang="en-US" sz="1600" i="1" dirty="0" smtClean="0">
                <a:latin typeface="Times New Roman" panose="02020603050405020304" pitchFamily="18" charset="0"/>
                <a:cs typeface="Times New Roman" panose="02020603050405020304" pitchFamily="18" charset="0"/>
              </a:rPr>
              <a:t>Fair Share is based on Institutional Membership Dues and Personal Contributions</a:t>
            </a:r>
          </a:p>
          <a:p>
            <a:pPr marL="0" indent="0">
              <a:spcBef>
                <a:spcPts val="0"/>
              </a:spcBef>
              <a:buNone/>
            </a:pPr>
            <a:endParaRPr lang="en-US" altLang="en-US" sz="1200" i="1" dirty="0" smtClean="0">
              <a:latin typeface="Times New Roman" panose="02020603050405020304" pitchFamily="18" charset="0"/>
              <a:cs typeface="Times New Roman" panose="02020603050405020304" pitchFamily="18" charset="0"/>
            </a:endParaRPr>
          </a:p>
          <a:p>
            <a:pPr>
              <a:spcBef>
                <a:spcPts val="0"/>
              </a:spcBef>
            </a:pPr>
            <a:r>
              <a:rPr lang="en-US" altLang="en-US" sz="1600" i="1" dirty="0" smtClean="0">
                <a:latin typeface="Times New Roman" panose="02020603050405020304" pitchFamily="18" charset="0"/>
                <a:cs typeface="Times New Roman" panose="02020603050405020304" pitchFamily="18" charset="0"/>
              </a:rPr>
              <a:t>NEOA’s Fair Share Goal is $188,910 – we are at </a:t>
            </a:r>
            <a:r>
              <a:rPr lang="en-US" altLang="en-US" sz="1600" b="1" i="1" dirty="0" smtClean="0">
                <a:latin typeface="Times New Roman" panose="02020603050405020304" pitchFamily="18" charset="0"/>
                <a:cs typeface="Times New Roman" panose="02020603050405020304" pitchFamily="18" charset="0"/>
              </a:rPr>
              <a:t>56% of our Goal!</a:t>
            </a:r>
          </a:p>
          <a:p>
            <a:pPr marL="0" indent="0">
              <a:spcBef>
                <a:spcPts val="0"/>
              </a:spcBef>
              <a:buNone/>
            </a:pPr>
            <a:endParaRPr lang="en-US" altLang="en-US" sz="1600" b="1" i="1" dirty="0" smtClean="0">
              <a:latin typeface="Times New Roman" panose="02020603050405020304" pitchFamily="18" charset="0"/>
              <a:cs typeface="Times New Roman" panose="02020603050405020304" pitchFamily="18" charset="0"/>
            </a:endParaRPr>
          </a:p>
          <a:p>
            <a:pPr>
              <a:spcBef>
                <a:spcPts val="0"/>
              </a:spcBef>
            </a:pPr>
            <a:r>
              <a:rPr lang="en-US" altLang="en-US" sz="1600" b="1" i="1" dirty="0" smtClean="0">
                <a:latin typeface="Times New Roman" panose="02020603050405020304" pitchFamily="18" charset="0"/>
                <a:cs typeface="Times New Roman" panose="02020603050405020304" pitchFamily="18" charset="0"/>
              </a:rPr>
              <a:t>Please consider contributing to support COE as they help us prepare</a:t>
            </a:r>
          </a:p>
          <a:p>
            <a:pPr marL="0" indent="0">
              <a:spcBef>
                <a:spcPts val="0"/>
              </a:spcBef>
              <a:buNone/>
            </a:pPr>
            <a:r>
              <a:rPr lang="en-US" altLang="en-US" sz="1600" b="1" i="1" dirty="0">
                <a:latin typeface="Times New Roman" panose="02020603050405020304" pitchFamily="18" charset="0"/>
                <a:cs typeface="Times New Roman" panose="02020603050405020304" pitchFamily="18" charset="0"/>
              </a:rPr>
              <a:t>	</a:t>
            </a:r>
            <a:r>
              <a:rPr lang="en-US" altLang="en-US" sz="1600" b="1" i="1" dirty="0" smtClean="0">
                <a:latin typeface="Times New Roman" panose="02020603050405020304" pitchFamily="18" charset="0"/>
                <a:cs typeface="Times New Roman" panose="02020603050405020304" pitchFamily="18" charset="0"/>
              </a:rPr>
              <a:t> for the next few months and beyond!    </a:t>
            </a:r>
          </a:p>
          <a:p>
            <a:pPr marL="396875" lvl="2" indent="0">
              <a:spcBef>
                <a:spcPts val="0"/>
              </a:spcBef>
              <a:buNone/>
            </a:pPr>
            <a:endParaRPr lang="en-US" altLang="en-US" sz="800" b="1" i="1" dirty="0" smtClean="0"/>
          </a:p>
        </p:txBody>
      </p:sp>
      <p:sp>
        <p:nvSpPr>
          <p:cNvPr id="4" name="Title 1"/>
          <p:cNvSpPr txBox="1">
            <a:spLocks/>
          </p:cNvSpPr>
          <p:nvPr/>
        </p:nvSpPr>
        <p:spPr>
          <a:xfrm>
            <a:off x="215900" y="797142"/>
            <a:ext cx="5676900" cy="711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800" b="1" i="1" dirty="0" smtClean="0">
                <a:latin typeface="Times New Roman" panose="02020603050405020304" pitchFamily="18" charset="0"/>
                <a:cs typeface="Times New Roman" panose="02020603050405020304" pitchFamily="18" charset="0"/>
              </a:rPr>
              <a:t>New England’s Fair Share</a:t>
            </a:r>
            <a:endParaRPr lang="en-US" sz="3800" i="1" dirty="0">
              <a:latin typeface="Times New Roman" panose="02020603050405020304" pitchFamily="18" charset="0"/>
              <a:cs typeface="Times New Roman" panose="02020603050405020304" pitchFamily="18" charset="0"/>
            </a:endParaRPr>
          </a:p>
        </p:txBody>
      </p:sp>
      <p:pic>
        <p:nvPicPr>
          <p:cNvPr id="5" name="Picture 4" descr="money tree - NotEnoughGood.co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299" y="1247775"/>
            <a:ext cx="1771649" cy="1689904"/>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164" t="2187" r="4783"/>
          <a:stretch/>
        </p:blipFill>
        <p:spPr>
          <a:xfrm>
            <a:off x="6479784" y="2937679"/>
            <a:ext cx="2468880" cy="1732279"/>
          </a:xfrm>
          <a:prstGeom prst="rect">
            <a:avLst/>
          </a:prstGeom>
          <a:ln w="38100">
            <a:solidFill>
              <a:schemeClr val="tx1"/>
            </a:solidFill>
          </a:ln>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5949" y="4845853"/>
            <a:ext cx="2562715" cy="1707810"/>
          </a:xfrm>
          <a:prstGeom prst="rect">
            <a:avLst/>
          </a:prstGeom>
          <a:ln w="38100">
            <a:solidFill>
              <a:schemeClr val="tx1"/>
            </a:solidFill>
          </a:ln>
        </p:spPr>
      </p:pic>
      <p:pic>
        <p:nvPicPr>
          <p:cNvPr id="819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r="2781"/>
          <a:stretch/>
        </p:blipFill>
        <p:spPr bwMode="auto">
          <a:xfrm>
            <a:off x="215900" y="4236720"/>
            <a:ext cx="6126480" cy="2486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8714454"/>
      </p:ext>
    </p:extLst>
  </p:cSld>
  <p:clrMapOvr>
    <a:masterClrMapping/>
  </p:clrMapOvr>
  <mc:AlternateContent xmlns:mc="http://schemas.openxmlformats.org/markup-compatibility/2006">
    <mc:Choice xmlns:p14="http://schemas.microsoft.com/office/powerpoint/2010/main" Requires="p14">
      <p:transition p14:dur="10" advClick="0" advTm="11376"/>
    </mc:Choice>
    <mc:Fallback>
      <p:transition advClick="0" advTm="11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6">
            <a:extLst>
              <a:ext uri="{28A0092B-C50C-407E-A947-70E740481C1C}">
                <a14:useLocalDpi xmlns:a14="http://schemas.microsoft.com/office/drawing/2010/main" val="0"/>
              </a:ext>
            </a:extLst>
          </a:blip>
          <a:srcRect l="9518" t="3531" r="16036" b="19582"/>
          <a:stretch/>
        </p:blipFill>
        <p:spPr>
          <a:xfrm>
            <a:off x="1481137" y="1969995"/>
            <a:ext cx="6696075" cy="46086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itle 5"/>
          <p:cNvSpPr txBox="1">
            <a:spLocks noGrp="1"/>
          </p:cNvSpPr>
          <p:nvPr>
            <p:ph type="title"/>
          </p:nvPr>
        </p:nvSpPr>
        <p:spPr>
          <a:xfrm>
            <a:off x="0" y="223443"/>
            <a:ext cx="6877050" cy="1532727"/>
          </a:xfrm>
          <a:prstGeom prst="rect">
            <a:avLst/>
          </a:prstGeom>
          <a:noFill/>
        </p:spPr>
        <p:txBody>
          <a:bodyPr wrap="square" rtlCol="0">
            <a:spAutoFit/>
          </a:bodyPr>
          <a:lstStyle/>
          <a:p>
            <a:pPr algn="ctr"/>
            <a:r>
              <a:rPr lang="en-US" sz="3600" b="1" dirty="0" smtClean="0">
                <a:ln>
                  <a:solidFill>
                    <a:schemeClr val="tx1"/>
                  </a:solidFill>
                </a:ln>
                <a:solidFill>
                  <a:srgbClr val="00B050"/>
                </a:solidFill>
                <a:latin typeface="Algerian" panose="04020705040A02060702" pitchFamily="82" charset="0"/>
              </a:rPr>
              <a:t>New England </a:t>
            </a:r>
            <a:r>
              <a:rPr lang="en-US" sz="3600" b="1" dirty="0" smtClean="0">
                <a:ln>
                  <a:solidFill>
                    <a:schemeClr val="tx1"/>
                  </a:solidFill>
                </a:ln>
                <a:solidFill>
                  <a:schemeClr val="accent5">
                    <a:lumMod val="40000"/>
                    <a:lumOff val="60000"/>
                  </a:schemeClr>
                </a:solidFill>
                <a:latin typeface="Algerian" panose="04020705040A02060702" pitchFamily="82" charset="0"/>
              </a:rPr>
              <a:t>Educational</a:t>
            </a:r>
            <a:r>
              <a:rPr lang="en-US" sz="3600" b="1" dirty="0" smtClean="0">
                <a:ln>
                  <a:solidFill>
                    <a:schemeClr val="tx1"/>
                  </a:solidFill>
                </a:ln>
                <a:latin typeface="Algerian" panose="04020705040A02060702" pitchFamily="82" charset="0"/>
              </a:rPr>
              <a:t> </a:t>
            </a:r>
            <a:r>
              <a:rPr lang="en-US" sz="3600" b="1" dirty="0" smtClean="0">
                <a:ln>
                  <a:solidFill>
                    <a:schemeClr val="tx1"/>
                  </a:solidFill>
                </a:ln>
                <a:solidFill>
                  <a:schemeClr val="accent5">
                    <a:lumMod val="40000"/>
                    <a:lumOff val="60000"/>
                  </a:schemeClr>
                </a:solidFill>
                <a:latin typeface="Algerian" panose="04020705040A02060702" pitchFamily="82" charset="0"/>
              </a:rPr>
              <a:t>Opportunity Association </a:t>
            </a:r>
          </a:p>
          <a:p>
            <a:pPr algn="ctr"/>
            <a:r>
              <a:rPr lang="en-US" sz="2800" b="1" dirty="0" smtClean="0">
                <a:latin typeface="Algerian" panose="04020705040A02060702" pitchFamily="82" charset="0"/>
              </a:rPr>
              <a:t>2019 – 2020 Board of Directors</a:t>
            </a:r>
            <a:endParaRPr lang="en-US" sz="2800" b="1" dirty="0">
              <a:latin typeface="Algerian" panose="04020705040A02060702" pitchFamily="82" charset="0"/>
            </a:endParaRPr>
          </a:p>
        </p:txBody>
      </p:sp>
      <p:pic>
        <p:nvPicPr>
          <p:cNvPr id="7" name="Picture 6" descr="NEOA Logo"/>
          <p:cNvPicPr/>
          <p:nvPr/>
        </p:nvPicPr>
        <p:blipFill>
          <a:blip r:embed="rId7">
            <a:extLst>
              <a:ext uri="{28A0092B-C50C-407E-A947-70E740481C1C}">
                <a14:useLocalDpi xmlns:a14="http://schemas.microsoft.com/office/drawing/2010/main" val="0"/>
              </a:ext>
            </a:extLst>
          </a:blip>
          <a:srcRect/>
          <a:stretch>
            <a:fillRect/>
          </a:stretch>
        </p:blipFill>
        <p:spPr bwMode="auto">
          <a:xfrm>
            <a:off x="6877049" y="240358"/>
            <a:ext cx="1885949" cy="1016942"/>
          </a:xfrm>
          <a:prstGeom prst="rect">
            <a:avLst/>
          </a:prstGeom>
          <a:noFill/>
          <a:ln>
            <a:noFill/>
          </a:ln>
        </p:spPr>
      </p:pic>
      <p:pic>
        <p:nvPicPr>
          <p:cNvPr id="3" name="04 Hey Broth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55651124"/>
      </p:ext>
    </p:extLst>
  </p:cSld>
  <p:clrMapOvr>
    <a:masterClrMapping/>
  </p:clrMapOvr>
  <mc:AlternateContent xmlns:mc="http://schemas.openxmlformats.org/markup-compatibility/2006">
    <mc:Choice xmlns:p14="http://schemas.microsoft.com/office/powerpoint/2010/main" Requires="p14">
      <p:transition p14:dur="10" advClick="0" advTm="3736"/>
    </mc:Choice>
    <mc:Fallback>
      <p:transition advClick="0" advTm="3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520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8302">
                <p:cTn id="10" repeatCount="indefinite" fill="hold" display="0">
                  <p:stCondLst>
                    <p:cond delay="indefinite"/>
                  </p:stCondLst>
                  <p:endCondLst>
                    <p:cond evt="onStopAudio" delay="0">
                      <p:tgtEl>
                        <p:sldTgt/>
                      </p:tgtEl>
                    </p:cond>
                  </p:endCondLst>
                </p:cTn>
                <p:tgtEl>
                  <p:spTgt spid="3"/>
                </p:tgtEl>
              </p:cMediaNode>
            </p:audio>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EOA Logo"/>
          <p:cNvPicPr/>
          <p:nvPr/>
        </p:nvPicPr>
        <p:blipFill>
          <a:blip r:embed="rId4">
            <a:extLst>
              <a:ext uri="{28A0092B-C50C-407E-A947-70E740481C1C}">
                <a14:useLocalDpi xmlns:a14="http://schemas.microsoft.com/office/drawing/2010/main" val="0"/>
              </a:ext>
            </a:extLst>
          </a:blip>
          <a:srcRect/>
          <a:stretch>
            <a:fillRect/>
          </a:stretch>
        </p:blipFill>
        <p:spPr bwMode="auto">
          <a:xfrm>
            <a:off x="6095999" y="374868"/>
            <a:ext cx="2733675" cy="872907"/>
          </a:xfrm>
          <a:prstGeom prst="rect">
            <a:avLst/>
          </a:prstGeom>
          <a:noFill/>
          <a:ln>
            <a:noFill/>
          </a:ln>
        </p:spPr>
      </p:pic>
      <p:pic>
        <p:nvPicPr>
          <p:cNvPr id="4" name="Picture 3" descr="301 Moved Permanentl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6500" y="1272317"/>
            <a:ext cx="1973174" cy="1812339"/>
          </a:xfrm>
          <a:prstGeom prst="rect">
            <a:avLst/>
          </a:prstGeom>
        </p:spPr>
      </p:pic>
      <p:sp>
        <p:nvSpPr>
          <p:cNvPr id="2" name="TextBox 1"/>
          <p:cNvSpPr txBox="1"/>
          <p:nvPr/>
        </p:nvSpPr>
        <p:spPr>
          <a:xfrm>
            <a:off x="156060" y="374868"/>
            <a:ext cx="6029325" cy="5940088"/>
          </a:xfrm>
          <a:prstGeom prst="rect">
            <a:avLst/>
          </a:prstGeom>
          <a:noFill/>
        </p:spPr>
        <p:txBody>
          <a:bodyPr wrap="square" rtlCol="0">
            <a:spAutoFit/>
          </a:bodyPr>
          <a:lstStyle/>
          <a:p>
            <a:pPr algn="ctr"/>
            <a:r>
              <a:rPr lang="en-US" sz="4400" b="1" i="1" dirty="0" smtClean="0">
                <a:ln w="19050">
                  <a:solidFill>
                    <a:schemeClr val="tx1"/>
                  </a:solidFill>
                </a:ln>
                <a:solidFill>
                  <a:srgbClr val="00B050"/>
                </a:solidFill>
              </a:rPr>
              <a:t>The Mission of NEOA is </a:t>
            </a:r>
          </a:p>
          <a:p>
            <a:pPr algn="ctr"/>
            <a:endParaRPr lang="en-US" sz="1600" b="1" i="1" dirty="0" smtClean="0"/>
          </a:p>
          <a:p>
            <a:pPr algn="ctr"/>
            <a:r>
              <a:rPr lang="en-US" sz="3200" b="1" i="1" dirty="0" smtClean="0"/>
              <a:t>to </a:t>
            </a:r>
            <a:r>
              <a:rPr lang="en-US" sz="3200" b="1" i="1" dirty="0"/>
              <a:t>advocate for access to and success in postsecondary education for low-income individuals, first generation college students, and students with disabilities and to develop the skills and knowledge of educational opportunity professionals working with this population. </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7277" y="3084656"/>
            <a:ext cx="2412397" cy="3618596"/>
          </a:xfrm>
          <a:prstGeom prst="rect">
            <a:avLst/>
          </a:prstGeom>
          <a:ln w="38100">
            <a:solidFill>
              <a:schemeClr val="tx1"/>
            </a:solidFill>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61101059"/>
      </p:ext>
    </p:extLst>
  </p:cSld>
  <p:clrMapOvr>
    <a:masterClrMapping/>
  </p:clrMapOvr>
  <mc:AlternateContent xmlns:mc="http://schemas.openxmlformats.org/markup-compatibility/2006">
    <mc:Choice xmlns:p14="http://schemas.microsoft.com/office/powerpoint/2010/main" Requires="p14">
      <p:transition p14:dur="10" advClick="0" advTm="11353"/>
    </mc:Choice>
    <mc:Fallback>
      <p:transition advClick="0" advTm="11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OA Logo"/>
          <p:cNvPicPr/>
          <p:nvPr/>
        </p:nvPicPr>
        <p:blipFill>
          <a:blip r:embed="rId4">
            <a:extLst>
              <a:ext uri="{28A0092B-C50C-407E-A947-70E740481C1C}">
                <a14:useLocalDpi xmlns:a14="http://schemas.microsoft.com/office/drawing/2010/main" val="0"/>
              </a:ext>
            </a:extLst>
          </a:blip>
          <a:srcRect/>
          <a:stretch>
            <a:fillRect/>
          </a:stretch>
        </p:blipFill>
        <p:spPr bwMode="auto">
          <a:xfrm>
            <a:off x="6105525" y="240357"/>
            <a:ext cx="2657474" cy="1229213"/>
          </a:xfrm>
          <a:prstGeom prst="rect">
            <a:avLst/>
          </a:prstGeom>
          <a:noFill/>
          <a:ln>
            <a:noFill/>
          </a:ln>
        </p:spPr>
      </p:pic>
      <p:sp>
        <p:nvSpPr>
          <p:cNvPr id="5" name="Rectangle 4"/>
          <p:cNvSpPr/>
          <p:nvPr/>
        </p:nvSpPr>
        <p:spPr>
          <a:xfrm>
            <a:off x="440868" y="477122"/>
            <a:ext cx="8098973" cy="6086282"/>
          </a:xfrm>
          <a:prstGeom prst="rect">
            <a:avLst/>
          </a:prstGeom>
        </p:spPr>
        <p:txBody>
          <a:bodyPr wrap="square">
            <a:spAutoFit/>
          </a:bodyPr>
          <a:lstStyle/>
          <a:p>
            <a:r>
              <a:rPr lang="en-US" sz="3200" b="1" i="1" dirty="0" smtClean="0">
                <a:latin typeface="Times New Roman" panose="02020603050405020304" pitchFamily="18" charset="0"/>
                <a:cs typeface="Times New Roman" panose="02020603050405020304" pitchFamily="18" charset="0"/>
              </a:rPr>
              <a:t>Alumni Committee</a:t>
            </a:r>
          </a:p>
          <a:p>
            <a:r>
              <a:rPr lang="en-US" sz="1200" dirty="0" smtClean="0"/>
              <a:t>					</a:t>
            </a:r>
            <a:r>
              <a:rPr lang="en-US" sz="1600" b="1" i="1" dirty="0" smtClean="0"/>
              <a:t>- Randy Schroeder </a:t>
            </a:r>
          </a:p>
          <a:p>
            <a:endParaRPr lang="en-US" sz="1600" b="1" i="1" dirty="0"/>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COE Board Alumni </a:t>
            </a:r>
            <a:r>
              <a:rPr lang="en-US" b="1" dirty="0" smtClean="0">
                <a:latin typeface="Times New Roman" panose="02020603050405020304" pitchFamily="18" charset="0"/>
                <a:cs typeface="Times New Roman" panose="02020603050405020304" pitchFamily="18" charset="0"/>
              </a:rPr>
              <a:t>Chair Justice Lopez </a:t>
            </a:r>
            <a:r>
              <a:rPr lang="en-US" dirty="0" smtClean="0">
                <a:latin typeface="Times New Roman" panose="02020603050405020304" pitchFamily="18" charset="0"/>
                <a:cs typeface="Times New Roman" panose="02020603050405020304" pitchFamily="18" charset="0"/>
              </a:rPr>
              <a:t>planned on </a:t>
            </a:r>
          </a:p>
          <a:p>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attending our Conference</a:t>
            </a:r>
          </a:p>
          <a:p>
            <a:pPr marL="285750" indent="-285750">
              <a:buFont typeface="Arial" panose="020B0604020202020204" pitchFamily="34" charset="0"/>
              <a:buChar char="•"/>
            </a:pPr>
            <a:endParaRPr lang="en-US" sz="105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Helped to Plan </a:t>
            </a:r>
            <a:r>
              <a:rPr lang="en-US" b="1" dirty="0" smtClean="0">
                <a:latin typeface="Times New Roman" panose="02020603050405020304" pitchFamily="18" charset="0"/>
                <a:cs typeface="Times New Roman" panose="02020603050405020304" pitchFamily="18" charset="0"/>
              </a:rPr>
              <a:t>2020 Alumni Policy Seminar Dinner</a:t>
            </a:r>
          </a:p>
          <a:p>
            <a:endParaRPr lang="en-US" sz="11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The NEOA Achiever from UNH </a:t>
            </a:r>
            <a:r>
              <a:rPr lang="en-US" dirty="0">
                <a:latin typeface="Times New Roman" panose="02020603050405020304" pitchFamily="18" charset="0"/>
                <a:cs typeface="Times New Roman" panose="02020603050405020304" pitchFamily="18" charset="0"/>
              </a:rPr>
              <a:t>has agreed to be nominated </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	for </a:t>
            </a:r>
            <a:r>
              <a:rPr lang="en-US" dirty="0">
                <a:latin typeface="Times New Roman" panose="02020603050405020304" pitchFamily="18" charset="0"/>
                <a:cs typeface="Times New Roman" panose="02020603050405020304" pitchFamily="18" charset="0"/>
              </a:rPr>
              <a:t>the </a:t>
            </a:r>
            <a:r>
              <a:rPr lang="en-US" b="1" dirty="0">
                <a:latin typeface="Times New Roman" panose="02020603050405020304" pitchFamily="18" charset="0"/>
                <a:cs typeface="Times New Roman" panose="02020603050405020304" pitchFamily="18" charset="0"/>
              </a:rPr>
              <a:t>N</a:t>
            </a:r>
            <a:r>
              <a:rPr lang="en-US" b="1" dirty="0" smtClean="0">
                <a:latin typeface="Times New Roman" panose="02020603050405020304" pitchFamily="18" charset="0"/>
                <a:cs typeface="Times New Roman" panose="02020603050405020304" pitchFamily="18" charset="0"/>
              </a:rPr>
              <a:t>ational </a:t>
            </a:r>
            <a:r>
              <a:rPr lang="en-US" b="1" dirty="0">
                <a:latin typeface="Times New Roman" panose="02020603050405020304" pitchFamily="18" charset="0"/>
                <a:cs typeface="Times New Roman" panose="02020603050405020304" pitchFamily="18" charset="0"/>
              </a:rPr>
              <a:t>TRIO Achiever Award </a:t>
            </a:r>
            <a:r>
              <a:rPr lang="en-US" dirty="0">
                <a:latin typeface="Times New Roman" panose="02020603050405020304" pitchFamily="18" charset="0"/>
                <a:cs typeface="Times New Roman" panose="02020603050405020304" pitchFamily="18" charset="0"/>
              </a:rPr>
              <a:t>announced at the </a:t>
            </a:r>
            <a:endParaRPr lang="en-US" dirty="0" smtClean="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COE </a:t>
            </a:r>
            <a:r>
              <a:rPr lang="en-US" dirty="0">
                <a:latin typeface="Times New Roman" panose="02020603050405020304" pitchFamily="18" charset="0"/>
                <a:cs typeface="Times New Roman" panose="02020603050405020304" pitchFamily="18" charset="0"/>
              </a:rPr>
              <a:t>Annual Conference in San Antonio during SEPT. 20-23, 2020. </a:t>
            </a:r>
          </a:p>
          <a:p>
            <a:r>
              <a:rPr lang="en-US"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2012 </a:t>
            </a:r>
            <a:r>
              <a:rPr lang="en-US" dirty="0">
                <a:latin typeface="Times New Roman" panose="02020603050405020304" pitchFamily="18" charset="0"/>
                <a:cs typeface="Times New Roman" panose="02020603050405020304" pitchFamily="18" charset="0"/>
              </a:rPr>
              <a:t>NEOA Achiever </a:t>
            </a:r>
            <a:r>
              <a:rPr lang="en-US" b="1" dirty="0">
                <a:latin typeface="Times New Roman" panose="02020603050405020304" pitchFamily="18" charset="0"/>
                <a:cs typeface="Times New Roman" panose="02020603050405020304" pitchFamily="18" charset="0"/>
              </a:rPr>
              <a:t>Enid </a:t>
            </a:r>
            <a:r>
              <a:rPr lang="en-US" b="1" dirty="0" smtClean="0">
                <a:latin typeface="Times New Roman" panose="02020603050405020304" pitchFamily="18" charset="0"/>
                <a:cs typeface="Times New Roman" panose="02020603050405020304" pitchFamily="18" charset="0"/>
              </a:rPr>
              <a:t>Rey </a:t>
            </a:r>
            <a:r>
              <a:rPr lang="en-US" dirty="0" smtClean="0">
                <a:latin typeface="Times New Roman" panose="02020603050405020304" pitchFamily="18" charset="0"/>
                <a:cs typeface="Times New Roman" panose="02020603050405020304" pitchFamily="18" charset="0"/>
              </a:rPr>
              <a:t>agreed </a:t>
            </a:r>
            <a:r>
              <a:rPr lang="en-US" dirty="0">
                <a:latin typeface="Times New Roman" panose="02020603050405020304" pitchFamily="18" charset="0"/>
                <a:cs typeface="Times New Roman" panose="02020603050405020304" pitchFamily="18" charset="0"/>
              </a:rPr>
              <a:t>to be a reader for this </a:t>
            </a:r>
            <a:r>
              <a:rPr lang="en-US" dirty="0" smtClean="0">
                <a:latin typeface="Times New Roman" panose="02020603050405020304" pitchFamily="18" charset="0"/>
                <a:cs typeface="Times New Roman" panose="02020603050405020304" pitchFamily="18" charset="0"/>
              </a:rPr>
              <a:t>year’s </a:t>
            </a:r>
          </a:p>
          <a:p>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Achiever </a:t>
            </a:r>
            <a:r>
              <a:rPr lang="en-US" dirty="0">
                <a:latin typeface="Times New Roman" panose="02020603050405020304" pitchFamily="18" charset="0"/>
                <a:cs typeface="Times New Roman" panose="02020603050405020304" pitchFamily="18" charset="0"/>
              </a:rPr>
              <a:t>nominees.  </a:t>
            </a:r>
            <a:endParaRPr lang="en-US" dirty="0" smtClean="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With the support of the TRIO Day 2020 Committee, organized the college fair </a:t>
            </a:r>
            <a:r>
              <a:rPr lang="en-US" dirty="0" smtClean="0">
                <a:latin typeface="Times New Roman" panose="02020603050405020304" pitchFamily="18" charset="0"/>
                <a:cs typeface="Times New Roman" panose="02020603050405020304" pitchFamily="18" charset="0"/>
              </a:rPr>
              <a:t>in </a:t>
            </a:r>
            <a:r>
              <a:rPr lang="en-US" dirty="0">
                <a:latin typeface="Times New Roman" panose="02020603050405020304" pitchFamily="18" charset="0"/>
                <a:cs typeface="Times New Roman" panose="02020603050405020304" pitchFamily="18" charset="0"/>
              </a:rPr>
              <a:t>Framingham, MA. </a:t>
            </a:r>
            <a:r>
              <a:rPr lang="en-US" b="1" dirty="0">
                <a:latin typeface="Times New Roman" panose="02020603050405020304" pitchFamily="18" charset="0"/>
                <a:cs typeface="Times New Roman" panose="02020603050405020304" pitchFamily="18" charset="0"/>
              </a:rPr>
              <a:t>A total of 49 schools </a:t>
            </a:r>
            <a:r>
              <a:rPr lang="en-US" b="1" dirty="0" smtClean="0">
                <a:latin typeface="Times New Roman" panose="02020603050405020304" pitchFamily="18" charset="0"/>
                <a:cs typeface="Times New Roman" panose="02020603050405020304" pitchFamily="18" charset="0"/>
              </a:rPr>
              <a:t>participated</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In follow up, several admissions representatives had great praise for  the excellent engagement of TRIO students and constructive feedback for the organization of the Fair and for the students participating.  </a:t>
            </a:r>
            <a:endParaRPr lang="en-US" dirty="0" smtClean="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Participated in the virtual COE Policy Seminar on March 24.</a:t>
            </a:r>
          </a:p>
        </p:txBody>
      </p:sp>
      <p:pic>
        <p:nvPicPr>
          <p:cNvPr id="2050" name="Picture 2" descr="Image result for COE Justis Lope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3183" y="1469569"/>
            <a:ext cx="1779816" cy="194310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42525412"/>
      </p:ext>
    </p:extLst>
  </p:cSld>
  <p:clrMapOvr>
    <a:masterClrMapping/>
  </p:clrMapOvr>
  <mc:AlternateContent xmlns:mc="http://schemas.openxmlformats.org/markup-compatibility/2006">
    <mc:Choice xmlns:p14="http://schemas.microsoft.com/office/powerpoint/2010/main" Requires="p14">
      <p:transition p14:dur="10" advClick="0" advTm="10777"/>
    </mc:Choice>
    <mc:Fallback>
      <p:transition advClick="0" advTm="10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1248" y="3721511"/>
            <a:ext cx="4735683" cy="2628304"/>
          </a:xfrm>
          <a:prstGeom prst="rect">
            <a:avLst/>
          </a:prstGeom>
          <a:ln w="38100">
            <a:solidFill>
              <a:schemeClr val="tx1"/>
            </a:solidFill>
          </a:ln>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5794" t="11137" r="21677"/>
          <a:stretch/>
        </p:blipFill>
        <p:spPr>
          <a:xfrm>
            <a:off x="6421132" y="1731784"/>
            <a:ext cx="2414707" cy="1974801"/>
          </a:xfrm>
          <a:prstGeom prst="rect">
            <a:avLst/>
          </a:prstGeom>
          <a:ln w="28575">
            <a:solidFill>
              <a:schemeClr val="tx1"/>
            </a:solidFill>
          </a:ln>
        </p:spPr>
      </p:pic>
      <p:pic>
        <p:nvPicPr>
          <p:cNvPr id="6" name="Picture 5" descr="NEOA Logo"/>
          <p:cNvPicPr/>
          <p:nvPr/>
        </p:nvPicPr>
        <p:blipFill>
          <a:blip r:embed="rId6">
            <a:extLst>
              <a:ext uri="{28A0092B-C50C-407E-A947-70E740481C1C}">
                <a14:useLocalDpi xmlns:a14="http://schemas.microsoft.com/office/drawing/2010/main" val="0"/>
              </a:ext>
            </a:extLst>
          </a:blip>
          <a:srcRect/>
          <a:stretch>
            <a:fillRect/>
          </a:stretch>
        </p:blipFill>
        <p:spPr bwMode="auto">
          <a:xfrm>
            <a:off x="5581651" y="251043"/>
            <a:ext cx="3248024" cy="1215807"/>
          </a:xfrm>
          <a:prstGeom prst="rect">
            <a:avLst/>
          </a:prstGeom>
          <a:noFill/>
          <a:ln>
            <a:noFill/>
          </a:ln>
        </p:spPr>
      </p:pic>
      <p:sp>
        <p:nvSpPr>
          <p:cNvPr id="7" name="TextBox 6"/>
          <p:cNvSpPr txBox="1"/>
          <p:nvPr/>
        </p:nvSpPr>
        <p:spPr>
          <a:xfrm>
            <a:off x="481692" y="489857"/>
            <a:ext cx="5939439" cy="6524863"/>
          </a:xfrm>
          <a:prstGeom prst="rect">
            <a:avLst/>
          </a:prstGeom>
          <a:noFill/>
        </p:spPr>
        <p:txBody>
          <a:bodyPr wrap="square" rtlCol="0">
            <a:spAutoFit/>
          </a:bodyPr>
          <a:lstStyle/>
          <a:p>
            <a:r>
              <a:rPr lang="en-US" sz="3200" b="1" i="1" dirty="0" smtClean="0">
                <a:latin typeface="Times New Roman" panose="02020603050405020304" pitchFamily="18" charset="0"/>
                <a:cs typeface="Times New Roman" panose="02020603050405020304" pitchFamily="18" charset="0"/>
              </a:rPr>
              <a:t>2020 TRIO Day Celebration</a:t>
            </a:r>
          </a:p>
          <a:p>
            <a:r>
              <a:rPr lang="en-US" sz="1600" b="1" i="1" dirty="0" smtClean="0"/>
              <a:t>               - Mona </a:t>
            </a:r>
            <a:r>
              <a:rPr lang="en-US" sz="1600" b="1" i="1" dirty="0" err="1" smtClean="0"/>
              <a:t>Savastano</a:t>
            </a:r>
            <a:r>
              <a:rPr lang="en-US" sz="1600" b="1" i="1" dirty="0" smtClean="0"/>
              <a:t> and </a:t>
            </a:r>
            <a:r>
              <a:rPr lang="en-US" sz="1600" b="1" i="1" dirty="0" err="1" smtClean="0"/>
              <a:t>Samienta</a:t>
            </a:r>
            <a:r>
              <a:rPr lang="en-US" sz="1600" b="1" i="1" dirty="0" smtClean="0"/>
              <a:t> Pierre-</a:t>
            </a:r>
            <a:r>
              <a:rPr lang="en-US" sz="1600" b="1" i="1" dirty="0" err="1" smtClean="0"/>
              <a:t>Vil</a:t>
            </a:r>
            <a:endParaRPr lang="en-US" sz="1600" b="1" i="1" dirty="0"/>
          </a:p>
          <a:p>
            <a:endParaRPr lang="en-US" sz="1200" b="1" i="1" dirty="0" smtClean="0"/>
          </a:p>
          <a:p>
            <a:pPr marL="457200" indent="-457200">
              <a:buFont typeface="Arial" panose="020B0604020202020204" pitchFamily="34" charset="0"/>
              <a:buChar char="•"/>
            </a:pPr>
            <a:r>
              <a:rPr lang="en-US" sz="2000" i="1" dirty="0" smtClean="0"/>
              <a:t>Dr. </a:t>
            </a:r>
            <a:r>
              <a:rPr lang="en-US" sz="2000" b="1" i="1" dirty="0" smtClean="0"/>
              <a:t>Arnold </a:t>
            </a:r>
            <a:r>
              <a:rPr lang="en-US" sz="2000" b="1" i="1" dirty="0" err="1" smtClean="0"/>
              <a:t>Mitchem</a:t>
            </a:r>
            <a:r>
              <a:rPr lang="en-US" sz="2000" b="1" i="1" dirty="0" smtClean="0"/>
              <a:t> </a:t>
            </a:r>
            <a:r>
              <a:rPr lang="en-US" sz="2000" i="1" dirty="0" smtClean="0"/>
              <a:t>was the Guest Speaker and stated that this is the Biggest TRIO Day Event in the Country!  522 Students Attended TRIO Day 2020 and congratulated NEOA and the students!  </a:t>
            </a:r>
          </a:p>
          <a:p>
            <a:endParaRPr lang="en-US" sz="2000" i="1" dirty="0" smtClean="0"/>
          </a:p>
          <a:p>
            <a:pPr marL="457200" indent="-457200">
              <a:buFont typeface="Arial" panose="020B0604020202020204" pitchFamily="34" charset="0"/>
              <a:buChar char="•"/>
            </a:pPr>
            <a:r>
              <a:rPr lang="en-US" sz="2000" i="1" dirty="0"/>
              <a:t>A Total of </a:t>
            </a:r>
            <a:r>
              <a:rPr lang="en-US" sz="2000" b="1" i="1" dirty="0"/>
              <a:t>618 </a:t>
            </a:r>
            <a:r>
              <a:rPr lang="en-US" sz="2000" b="1" i="1" dirty="0" smtClean="0"/>
              <a:t>participants</a:t>
            </a:r>
          </a:p>
          <a:p>
            <a:pPr marL="457200" indent="-457200">
              <a:buFont typeface="Arial" panose="020B0604020202020204" pitchFamily="34" charset="0"/>
              <a:buChar char="•"/>
            </a:pPr>
            <a:endParaRPr lang="en-US" sz="2000" b="1" i="1" dirty="0"/>
          </a:p>
          <a:p>
            <a:pPr marL="457200" indent="-457200">
              <a:buFont typeface="Arial" panose="020B0604020202020204" pitchFamily="34" charset="0"/>
              <a:buChar char="•"/>
            </a:pPr>
            <a:r>
              <a:rPr lang="en-US" sz="2000" b="1" i="1" dirty="0" smtClean="0"/>
              <a:t>522 Students </a:t>
            </a:r>
            <a:r>
              <a:rPr lang="en-US" sz="2000" i="1" dirty="0" smtClean="0"/>
              <a:t>from </a:t>
            </a:r>
          </a:p>
          <a:p>
            <a:r>
              <a:rPr lang="en-US" sz="2000" b="1" i="1" dirty="0">
                <a:solidFill>
                  <a:srgbClr val="FF0000"/>
                </a:solidFill>
              </a:rPr>
              <a:t>	</a:t>
            </a:r>
            <a:r>
              <a:rPr lang="en-US" sz="2000" b="1" i="1" dirty="0" smtClean="0">
                <a:solidFill>
                  <a:srgbClr val="FF0000"/>
                </a:solidFill>
              </a:rPr>
              <a:t>		47 programs</a:t>
            </a:r>
          </a:p>
          <a:p>
            <a:endParaRPr lang="en-US" sz="2000" b="1" i="1" dirty="0" smtClean="0">
              <a:solidFill>
                <a:srgbClr val="FF0000"/>
              </a:solidFill>
            </a:endParaRPr>
          </a:p>
          <a:p>
            <a:pPr marL="457200" indent="-457200">
              <a:buFont typeface="Arial" panose="020B0604020202020204" pitchFamily="34" charset="0"/>
              <a:buChar char="•"/>
            </a:pPr>
            <a:r>
              <a:rPr lang="en-US" sz="2000" b="1" i="1" dirty="0" smtClean="0"/>
              <a:t>96 Staff </a:t>
            </a:r>
            <a:r>
              <a:rPr lang="en-US" sz="2000" i="1" dirty="0" smtClean="0"/>
              <a:t>Attended </a:t>
            </a:r>
          </a:p>
          <a:p>
            <a:pPr marL="457200" indent="-457200">
              <a:buFont typeface="Arial" panose="020B0604020202020204" pitchFamily="34" charset="0"/>
              <a:buChar char="•"/>
            </a:pPr>
            <a:endParaRPr lang="en-US" sz="2000" i="1" dirty="0" smtClean="0"/>
          </a:p>
          <a:p>
            <a:pPr marL="457200" indent="-457200">
              <a:buFont typeface="Arial" panose="020B0604020202020204" pitchFamily="34" charset="0"/>
              <a:buChar char="•"/>
            </a:pPr>
            <a:r>
              <a:rPr lang="en-US" sz="2000" b="1" i="1" dirty="0" smtClean="0"/>
              <a:t>49 Colleges </a:t>
            </a:r>
            <a:r>
              <a:rPr lang="en-US" sz="2000" i="1" dirty="0" smtClean="0"/>
              <a:t>Attended </a:t>
            </a:r>
          </a:p>
          <a:p>
            <a:r>
              <a:rPr lang="en-US" sz="2000" i="1" dirty="0"/>
              <a:t>	</a:t>
            </a:r>
            <a:r>
              <a:rPr lang="en-US" sz="2000" i="1" dirty="0" smtClean="0"/>
              <a:t>		the College Fair</a:t>
            </a:r>
          </a:p>
          <a:p>
            <a:endParaRPr lang="en-US" sz="2000" i="1" dirty="0" smtClean="0"/>
          </a:p>
          <a:p>
            <a:pPr marL="457200" indent="-457200">
              <a:buFont typeface="Arial" panose="020B0604020202020204" pitchFamily="34" charset="0"/>
              <a:buChar char="•"/>
            </a:pPr>
            <a:r>
              <a:rPr lang="en-US" sz="2000" b="1" i="1" dirty="0" smtClean="0"/>
              <a:t>17 College Tours</a:t>
            </a:r>
          </a:p>
          <a:p>
            <a:pPr marL="457200" indent="-457200">
              <a:buFont typeface="Arial" panose="020B0604020202020204" pitchFamily="34" charset="0"/>
              <a:buChar char="•"/>
            </a:pPr>
            <a:endParaRPr lang="en-US" sz="2000" i="1" dirty="0" smtClean="0"/>
          </a:p>
          <a:p>
            <a:endParaRPr lang="en-US" b="1" i="1" dirty="0"/>
          </a:p>
        </p:txBody>
      </p:sp>
      <p:pic>
        <p:nvPicPr>
          <p:cNvPr id="1026" name="Picture 2" descr="Image result for trio day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4919" y="2572226"/>
            <a:ext cx="969448" cy="987401"/>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82912617"/>
      </p:ext>
    </p:extLst>
  </p:cSld>
  <p:clrMapOvr>
    <a:masterClrMapping/>
  </p:clrMapOvr>
  <mc:AlternateContent xmlns:mc="http://schemas.openxmlformats.org/markup-compatibility/2006">
    <mc:Choice xmlns:p14="http://schemas.microsoft.com/office/powerpoint/2010/main" Requires="p14">
      <p:transition spd="slow" p14:dur="2000" advTm="11004"/>
    </mc:Choice>
    <mc:Fallback>
      <p:transition spd="slow" advTm="11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EOA Logo"/>
          <p:cNvPicPr/>
          <p:nvPr/>
        </p:nvPicPr>
        <p:blipFill>
          <a:blip r:embed="rId4">
            <a:extLst>
              <a:ext uri="{28A0092B-C50C-407E-A947-70E740481C1C}">
                <a14:useLocalDpi xmlns:a14="http://schemas.microsoft.com/office/drawing/2010/main" val="0"/>
              </a:ext>
            </a:extLst>
          </a:blip>
          <a:srcRect/>
          <a:stretch>
            <a:fillRect/>
          </a:stretch>
        </p:blipFill>
        <p:spPr bwMode="auto">
          <a:xfrm>
            <a:off x="5581651" y="251043"/>
            <a:ext cx="3248024" cy="1215807"/>
          </a:xfrm>
          <a:prstGeom prst="rect">
            <a:avLst/>
          </a:prstGeom>
          <a:noFill/>
          <a:ln>
            <a:noFill/>
          </a:ln>
        </p:spPr>
      </p:pic>
      <p:sp>
        <p:nvSpPr>
          <p:cNvPr id="2" name="TextBox 1"/>
          <p:cNvSpPr txBox="1"/>
          <p:nvPr/>
        </p:nvSpPr>
        <p:spPr>
          <a:xfrm>
            <a:off x="295275" y="333196"/>
            <a:ext cx="5019675" cy="954107"/>
          </a:xfrm>
          <a:prstGeom prst="rect">
            <a:avLst/>
          </a:prstGeom>
          <a:noFill/>
        </p:spPr>
        <p:txBody>
          <a:bodyPr wrap="square" rtlCol="0">
            <a:spAutoFit/>
          </a:bodyPr>
          <a:lstStyle/>
          <a:p>
            <a:r>
              <a:rPr lang="en-US" sz="3200" b="1" i="1" dirty="0" smtClean="0">
                <a:latin typeface="Times New Roman" panose="02020603050405020304" pitchFamily="18" charset="0"/>
                <a:cs typeface="Times New Roman" panose="02020603050405020304" pitchFamily="18" charset="0"/>
              </a:rPr>
              <a:t>Development Committee</a:t>
            </a:r>
          </a:p>
          <a:p>
            <a:r>
              <a:rPr lang="en-US" sz="2400" b="1" i="1" dirty="0"/>
              <a:t>	</a:t>
            </a:r>
            <a:r>
              <a:rPr lang="en-US" sz="2400" b="1" i="1" dirty="0" smtClean="0">
                <a:latin typeface="Times New Roman" panose="02020603050405020304" pitchFamily="18" charset="0"/>
                <a:cs typeface="Times New Roman" panose="02020603050405020304" pitchFamily="18" charset="0"/>
              </a:rPr>
              <a:t>       </a:t>
            </a:r>
            <a:r>
              <a:rPr lang="en-US" b="1" i="1" dirty="0" smtClean="0">
                <a:latin typeface="Times New Roman" panose="02020603050405020304" pitchFamily="18" charset="0"/>
                <a:cs typeface="Times New Roman" panose="02020603050405020304" pitchFamily="18" charset="0"/>
              </a:rPr>
              <a:t>- Reggie Jean and Raymond Gonzales</a:t>
            </a:r>
            <a:endParaRPr lang="en-US" b="1" i="1" dirty="0">
              <a:latin typeface="Times New Roman" panose="02020603050405020304" pitchFamily="18" charset="0"/>
              <a:cs typeface="Times New Roman" panose="02020603050405020304" pitchFamily="18" charset="0"/>
            </a:endParaRPr>
          </a:p>
        </p:txBody>
      </p:sp>
      <p:pic>
        <p:nvPicPr>
          <p:cNvPr id="8" name="Picture 7" descr="money tree - NotEnoughGood.co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4159" y="1738382"/>
            <a:ext cx="1771649" cy="1689904"/>
          </a:xfrm>
          <a:prstGeom prst="rect">
            <a:avLst/>
          </a:prstGeom>
        </p:spPr>
      </p:pic>
      <p:sp>
        <p:nvSpPr>
          <p:cNvPr id="9" name="Rectangle 8"/>
          <p:cNvSpPr/>
          <p:nvPr/>
        </p:nvSpPr>
        <p:spPr>
          <a:xfrm>
            <a:off x="375014" y="1387229"/>
            <a:ext cx="5878285" cy="2405274"/>
          </a:xfrm>
          <a:prstGeom prst="rect">
            <a:avLst/>
          </a:prstGeom>
        </p:spPr>
        <p:txBody>
          <a:bodyPr wrap="square">
            <a:spAutoFit/>
          </a:bodyPr>
          <a:lstStyle/>
          <a:p>
            <a:pPr marL="342900" lvl="0" indent="-342900" defTabSz="914400">
              <a:lnSpc>
                <a:spcPct val="107000"/>
              </a:lnSpc>
              <a:buFont typeface="Symbol"/>
              <a:buChar char=""/>
            </a:pPr>
            <a:r>
              <a:rPr lang="en-US" sz="1600" dirty="0">
                <a:solidFill>
                  <a:prstClr val="black"/>
                </a:solidFill>
                <a:latin typeface="Times New Roman" panose="02020603050405020304" pitchFamily="18" charset="0"/>
                <a:ea typeface="Calibri"/>
                <a:cs typeface="Times New Roman" panose="02020603050405020304" pitchFamily="18" charset="0"/>
              </a:rPr>
              <a:t>ASA has </a:t>
            </a:r>
            <a:r>
              <a:rPr lang="en-US" sz="1600" dirty="0" smtClean="0">
                <a:solidFill>
                  <a:prstClr val="black"/>
                </a:solidFill>
                <a:latin typeface="Times New Roman" panose="02020603050405020304" pitchFamily="18" charset="0"/>
                <a:ea typeface="Calibri"/>
                <a:cs typeface="Times New Roman" panose="02020603050405020304" pitchFamily="18" charset="0"/>
              </a:rPr>
              <a:t>donated </a:t>
            </a:r>
            <a:r>
              <a:rPr lang="en-US" sz="1600" dirty="0">
                <a:solidFill>
                  <a:prstClr val="black"/>
                </a:solidFill>
                <a:latin typeface="Times New Roman" panose="02020603050405020304" pitchFamily="18" charset="0"/>
                <a:ea typeface="Calibri"/>
                <a:cs typeface="Times New Roman" panose="02020603050405020304" pitchFamily="18" charset="0"/>
              </a:rPr>
              <a:t>at the Masters level with</a:t>
            </a:r>
            <a:r>
              <a:rPr lang="en-US" sz="1600" b="1" dirty="0">
                <a:solidFill>
                  <a:prstClr val="black"/>
                </a:solidFill>
                <a:latin typeface="Times New Roman" panose="02020603050405020304" pitchFamily="18" charset="0"/>
                <a:ea typeface="Calibri"/>
                <a:cs typeface="Times New Roman" panose="02020603050405020304" pitchFamily="18" charset="0"/>
              </a:rPr>
              <a:t> $10,000 </a:t>
            </a:r>
            <a:r>
              <a:rPr lang="en-US" sz="1600" dirty="0">
                <a:solidFill>
                  <a:prstClr val="black"/>
                </a:solidFill>
                <a:latin typeface="Times New Roman" panose="02020603050405020304" pitchFamily="18" charset="0"/>
                <a:ea typeface="Calibri"/>
                <a:cs typeface="Times New Roman" panose="02020603050405020304" pitchFamily="18" charset="0"/>
              </a:rPr>
              <a:t>contribution to support NEOA </a:t>
            </a:r>
            <a:r>
              <a:rPr lang="en-US" sz="1600" dirty="0" smtClean="0">
                <a:solidFill>
                  <a:prstClr val="black"/>
                </a:solidFill>
                <a:latin typeface="Times New Roman" panose="02020603050405020304" pitchFamily="18" charset="0"/>
                <a:ea typeface="Calibri"/>
                <a:cs typeface="Times New Roman" panose="02020603050405020304" pitchFamily="18" charset="0"/>
              </a:rPr>
              <a:t>Activities for this year!  </a:t>
            </a:r>
          </a:p>
          <a:p>
            <a:pPr lvl="0" defTabSz="914400">
              <a:lnSpc>
                <a:spcPct val="107000"/>
              </a:lnSpc>
            </a:pPr>
            <a:endParaRPr lang="en-US" sz="1600" dirty="0">
              <a:solidFill>
                <a:prstClr val="black"/>
              </a:solidFill>
              <a:latin typeface="Times New Roman" panose="02020603050405020304" pitchFamily="18" charset="0"/>
              <a:ea typeface="Calibri"/>
              <a:cs typeface="Times New Roman" panose="02020603050405020304" pitchFamily="18" charset="0"/>
            </a:endParaRPr>
          </a:p>
          <a:p>
            <a:pPr marL="342900" lvl="0" indent="-342900" defTabSz="914400">
              <a:lnSpc>
                <a:spcPct val="107000"/>
              </a:lnSpc>
              <a:spcAft>
                <a:spcPts val="800"/>
              </a:spcAft>
              <a:buFont typeface="Symbol"/>
              <a:buChar char=""/>
            </a:pPr>
            <a:r>
              <a:rPr lang="en-US" sz="1600" dirty="0">
                <a:solidFill>
                  <a:prstClr val="black"/>
                </a:solidFill>
                <a:latin typeface="Times New Roman" panose="02020603050405020304" pitchFamily="18" charset="0"/>
                <a:ea typeface="Calibri"/>
                <a:cs typeface="Times New Roman" panose="02020603050405020304" pitchFamily="18" charset="0"/>
              </a:rPr>
              <a:t>Mastery Prep gave an </a:t>
            </a:r>
            <a:r>
              <a:rPr lang="en-US" sz="1600" dirty="0" smtClean="0">
                <a:solidFill>
                  <a:prstClr val="black"/>
                </a:solidFill>
                <a:latin typeface="Times New Roman" panose="02020603050405020304" pitchFamily="18" charset="0"/>
                <a:ea typeface="Calibri"/>
                <a:cs typeface="Times New Roman" panose="02020603050405020304" pitchFamily="18" charset="0"/>
              </a:rPr>
              <a:t>additional </a:t>
            </a:r>
            <a:r>
              <a:rPr lang="en-US" sz="1600" b="1" dirty="0">
                <a:solidFill>
                  <a:prstClr val="black"/>
                </a:solidFill>
                <a:latin typeface="Times New Roman" panose="02020603050405020304" pitchFamily="18" charset="0"/>
                <a:ea typeface="Calibri"/>
                <a:cs typeface="Times New Roman" panose="02020603050405020304" pitchFamily="18" charset="0"/>
              </a:rPr>
              <a:t>$1000 </a:t>
            </a:r>
            <a:r>
              <a:rPr lang="en-US" sz="1600" dirty="0">
                <a:solidFill>
                  <a:prstClr val="black"/>
                </a:solidFill>
                <a:latin typeface="Times New Roman" panose="02020603050405020304" pitchFamily="18" charset="0"/>
                <a:ea typeface="Calibri"/>
                <a:cs typeface="Times New Roman" panose="02020603050405020304" pitchFamily="18" charset="0"/>
              </a:rPr>
              <a:t>to support alums attending the National Policy Seminar and will allow us to use it for next year.  </a:t>
            </a:r>
          </a:p>
          <a:p>
            <a:pPr marL="342900" lvl="0" indent="-342900" defTabSz="914400">
              <a:lnSpc>
                <a:spcPct val="107000"/>
              </a:lnSpc>
              <a:spcAft>
                <a:spcPts val="800"/>
              </a:spcAft>
              <a:buFont typeface="Symbol"/>
              <a:buChar char=""/>
            </a:pPr>
            <a:r>
              <a:rPr lang="en-US" sz="1600" dirty="0">
                <a:solidFill>
                  <a:prstClr val="black"/>
                </a:solidFill>
                <a:latin typeface="Times New Roman" panose="02020603050405020304" pitchFamily="18" charset="0"/>
                <a:ea typeface="Calibri"/>
                <a:cs typeface="Times New Roman" panose="02020603050405020304" pitchFamily="18" charset="0"/>
              </a:rPr>
              <a:t>The </a:t>
            </a:r>
            <a:r>
              <a:rPr lang="en-US" sz="1600" b="1" dirty="0">
                <a:solidFill>
                  <a:prstClr val="black"/>
                </a:solidFill>
                <a:latin typeface="Times New Roman" panose="02020603050405020304" pitchFamily="18" charset="0"/>
                <a:ea typeface="Calibri"/>
                <a:cs typeface="Times New Roman" panose="02020603050405020304" pitchFamily="18" charset="0"/>
              </a:rPr>
              <a:t>NEOA Auction will go Live </a:t>
            </a:r>
            <a:r>
              <a:rPr lang="en-US" sz="1600" b="1" dirty="0" smtClean="0">
                <a:solidFill>
                  <a:prstClr val="black"/>
                </a:solidFill>
                <a:latin typeface="Times New Roman" panose="02020603050405020304" pitchFamily="18" charset="0"/>
                <a:ea typeface="Calibri"/>
                <a:cs typeface="Times New Roman" panose="02020603050405020304" pitchFamily="18" charset="0"/>
              </a:rPr>
              <a:t>April 8</a:t>
            </a:r>
            <a:r>
              <a:rPr lang="en-US" sz="1600" b="1" baseline="30000" dirty="0" smtClean="0">
                <a:solidFill>
                  <a:prstClr val="black"/>
                </a:solidFill>
                <a:latin typeface="Times New Roman" panose="02020603050405020304" pitchFamily="18" charset="0"/>
                <a:ea typeface="Calibri"/>
                <a:cs typeface="Times New Roman" panose="02020603050405020304" pitchFamily="18" charset="0"/>
              </a:rPr>
              <a:t>th</a:t>
            </a:r>
            <a:r>
              <a:rPr lang="en-US" sz="1600" b="1" dirty="0" smtClean="0">
                <a:solidFill>
                  <a:prstClr val="black"/>
                </a:solidFill>
                <a:latin typeface="Times New Roman" panose="02020603050405020304" pitchFamily="18" charset="0"/>
                <a:ea typeface="Calibri"/>
                <a:cs typeface="Times New Roman" panose="02020603050405020304" pitchFamily="18" charset="0"/>
              </a:rPr>
              <a:t>!  </a:t>
            </a:r>
          </a:p>
          <a:p>
            <a:pPr lvl="0" defTabSz="914400">
              <a:lnSpc>
                <a:spcPct val="107000"/>
              </a:lnSpc>
              <a:spcAft>
                <a:spcPts val="800"/>
              </a:spcAft>
            </a:pPr>
            <a:r>
              <a:rPr lang="en-US" sz="1600" dirty="0">
                <a:solidFill>
                  <a:prstClr val="black"/>
                </a:solidFill>
                <a:latin typeface="Times New Roman" panose="02020603050405020304" pitchFamily="18" charset="0"/>
                <a:ea typeface="Calibri"/>
                <a:cs typeface="Times New Roman" panose="02020603050405020304" pitchFamily="18" charset="0"/>
              </a:rPr>
              <a:t>	</a:t>
            </a:r>
            <a:r>
              <a:rPr lang="en-US" sz="1600" dirty="0" smtClean="0">
                <a:solidFill>
                  <a:prstClr val="black"/>
                </a:solidFill>
                <a:latin typeface="Times New Roman" panose="02020603050405020304" pitchFamily="18" charset="0"/>
                <a:ea typeface="Calibri"/>
                <a:cs typeface="Times New Roman" panose="02020603050405020304" pitchFamily="18" charset="0"/>
              </a:rPr>
              <a:t>	Please support our organization!  </a:t>
            </a:r>
            <a:endParaRPr lang="en-US" sz="1600" dirty="0">
              <a:solidFill>
                <a:prstClr val="black"/>
              </a:solidFill>
              <a:latin typeface="Times New Roman" panose="02020603050405020304" pitchFamily="18" charset="0"/>
              <a:ea typeface="Calibri"/>
              <a:cs typeface="Times New Roman" panose="02020603050405020304" pitchFamily="18" charset="0"/>
            </a:endParaRPr>
          </a:p>
        </p:txBody>
      </p:sp>
      <p:pic>
        <p:nvPicPr>
          <p:cNvPr id="11" name="9c78dc02-05f7-4f6d-9ebe-61a9a73aa9ea" descr="Imag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7652" r="10357"/>
          <a:stretch/>
        </p:blipFill>
        <p:spPr bwMode="auto">
          <a:xfrm>
            <a:off x="471618" y="3939540"/>
            <a:ext cx="4336602" cy="262030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52089" y="3863340"/>
            <a:ext cx="3719486" cy="2482757"/>
          </a:xfrm>
          <a:prstGeom prst="rect">
            <a:avLst/>
          </a:prstGeom>
          <a:ln w="38100">
            <a:solidFill>
              <a:schemeClr val="tx1"/>
            </a:solid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3085770"/>
      </p:ext>
    </p:extLst>
  </p:cSld>
  <p:clrMapOvr>
    <a:masterClrMapping/>
  </p:clrMapOvr>
  <mc:AlternateContent xmlns:mc="http://schemas.openxmlformats.org/markup-compatibility/2006">
    <mc:Choice xmlns:p14="http://schemas.microsoft.com/office/powerpoint/2010/main" Requires="p14">
      <p:transition p14:dur="10" advClick="0" advTm="11173"/>
    </mc:Choice>
    <mc:Fallback>
      <p:transition advClick="0" advTm="11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OA Logo"/>
          <p:cNvPicPr/>
          <p:nvPr/>
        </p:nvPicPr>
        <p:blipFill>
          <a:blip r:embed="rId4">
            <a:extLst>
              <a:ext uri="{28A0092B-C50C-407E-A947-70E740481C1C}">
                <a14:useLocalDpi xmlns:a14="http://schemas.microsoft.com/office/drawing/2010/main" val="0"/>
              </a:ext>
            </a:extLst>
          </a:blip>
          <a:srcRect/>
          <a:stretch>
            <a:fillRect/>
          </a:stretch>
        </p:blipFill>
        <p:spPr bwMode="auto">
          <a:xfrm>
            <a:off x="5457826" y="336768"/>
            <a:ext cx="3248024" cy="1215807"/>
          </a:xfrm>
          <a:prstGeom prst="rect">
            <a:avLst/>
          </a:prstGeom>
          <a:noFill/>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7826" y="1921483"/>
            <a:ext cx="3357844" cy="2216177"/>
          </a:xfrm>
          <a:prstGeom prst="rect">
            <a:avLst/>
          </a:prstGeom>
          <a:ln w="38100">
            <a:solidFill>
              <a:schemeClr val="tx1"/>
            </a:solidFill>
          </a:ln>
        </p:spPr>
      </p:pic>
      <p:sp>
        <p:nvSpPr>
          <p:cNvPr id="6" name="Rectangle 5"/>
          <p:cNvSpPr/>
          <p:nvPr/>
        </p:nvSpPr>
        <p:spPr>
          <a:xfrm>
            <a:off x="359228" y="688913"/>
            <a:ext cx="8346621" cy="5515100"/>
          </a:xfrm>
          <a:prstGeom prst="rect">
            <a:avLst/>
          </a:prstGeom>
        </p:spPr>
        <p:txBody>
          <a:bodyPr wrap="square">
            <a:spAutoFit/>
          </a:bodyPr>
          <a:lstStyle/>
          <a:p>
            <a:pPr lvl="0" defTabSz="914400">
              <a:lnSpc>
                <a:spcPct val="107000"/>
              </a:lnSpc>
              <a:spcAft>
                <a:spcPts val="800"/>
              </a:spcAft>
            </a:pPr>
            <a:r>
              <a:rPr lang="en-US" sz="2800" b="1" i="1" dirty="0">
                <a:solidFill>
                  <a:prstClr val="black"/>
                </a:solidFill>
                <a:latin typeface="Times New Roman" panose="02020603050405020304" pitchFamily="18" charset="0"/>
                <a:cs typeface="Times New Roman" panose="02020603050405020304" pitchFamily="18" charset="0"/>
              </a:rPr>
              <a:t>Diversity, Equity and </a:t>
            </a:r>
            <a:r>
              <a:rPr lang="en-US" sz="2800" b="1" i="1" dirty="0" smtClean="0">
                <a:solidFill>
                  <a:prstClr val="black"/>
                </a:solidFill>
                <a:latin typeface="Times New Roman" panose="02020603050405020304" pitchFamily="18" charset="0"/>
                <a:cs typeface="Times New Roman" panose="02020603050405020304" pitchFamily="18" charset="0"/>
              </a:rPr>
              <a:t>Inclusion</a:t>
            </a:r>
          </a:p>
          <a:p>
            <a:pPr lvl="0" defTabSz="914400">
              <a:lnSpc>
                <a:spcPct val="107000"/>
              </a:lnSpc>
              <a:spcAft>
                <a:spcPts val="800"/>
              </a:spcAft>
            </a:pPr>
            <a:r>
              <a:rPr lang="en-US" sz="2000"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a:solidFill>
                  <a:prstClr val="black"/>
                </a:solidFill>
                <a:latin typeface="Times New Roman" panose="02020603050405020304" pitchFamily="18" charset="0"/>
                <a:cs typeface="Times New Roman" panose="02020603050405020304" pitchFamily="18" charset="0"/>
              </a:rPr>
              <a:t>Steve </a:t>
            </a:r>
            <a:r>
              <a:rPr lang="en-US" sz="2000" dirty="0" err="1">
                <a:solidFill>
                  <a:prstClr val="black"/>
                </a:solidFill>
                <a:latin typeface="Times New Roman" panose="02020603050405020304" pitchFamily="18" charset="0"/>
                <a:cs typeface="Times New Roman" panose="02020603050405020304" pitchFamily="18" charset="0"/>
              </a:rPr>
              <a:t>Visco</a:t>
            </a:r>
            <a:r>
              <a:rPr lang="en-US" sz="2000" dirty="0">
                <a:solidFill>
                  <a:prstClr val="black"/>
                </a:solidFill>
                <a:latin typeface="Times New Roman" panose="02020603050405020304" pitchFamily="18" charset="0"/>
                <a:cs typeface="Times New Roman" panose="02020603050405020304" pitchFamily="18" charset="0"/>
              </a:rPr>
              <a:t> </a:t>
            </a:r>
          </a:p>
          <a:p>
            <a:pPr marL="342900" indent="-342900" defTabSz="914400">
              <a:lnSpc>
                <a:spcPct val="107000"/>
              </a:lnSpc>
              <a:buFont typeface="Symbol"/>
              <a:buChar char=""/>
            </a:pPr>
            <a:r>
              <a:rPr lang="en-US" sz="1600" dirty="0">
                <a:solidFill>
                  <a:prstClr val="black"/>
                </a:solidFill>
                <a:latin typeface="Times New Roman" panose="02020603050405020304" pitchFamily="18" charset="0"/>
                <a:cs typeface="Times New Roman" panose="02020603050405020304" pitchFamily="18" charset="0"/>
              </a:rPr>
              <a:t>S</a:t>
            </a:r>
            <a:r>
              <a:rPr lang="en-US" sz="1600" dirty="0" smtClean="0">
                <a:solidFill>
                  <a:prstClr val="black"/>
                </a:solidFill>
                <a:latin typeface="Times New Roman" panose="02020603050405020304" pitchFamily="18" charset="0"/>
                <a:cs typeface="Times New Roman" panose="02020603050405020304" pitchFamily="18" charset="0"/>
              </a:rPr>
              <a:t>ent out </a:t>
            </a:r>
            <a:r>
              <a:rPr lang="en-US" sz="1600" dirty="0">
                <a:solidFill>
                  <a:prstClr val="black"/>
                </a:solidFill>
                <a:latin typeface="Times New Roman" panose="02020603050405020304" pitchFamily="18" charset="0"/>
                <a:cs typeface="Times New Roman" panose="02020603050405020304" pitchFamily="18" charset="0"/>
              </a:rPr>
              <a:t>a </a:t>
            </a:r>
            <a:r>
              <a:rPr lang="en-US" sz="1600" b="1" dirty="0" smtClean="0">
                <a:solidFill>
                  <a:prstClr val="black"/>
                </a:solidFill>
                <a:latin typeface="Times New Roman" panose="02020603050405020304" pitchFamily="18" charset="0"/>
                <a:cs typeface="Times New Roman" panose="02020603050405020304" pitchFamily="18" charset="0"/>
              </a:rPr>
              <a:t>survey to the Membership.</a:t>
            </a:r>
            <a:r>
              <a:rPr lang="en-US" sz="1600" b="1" dirty="0">
                <a:solidFill>
                  <a:prstClr val="black"/>
                </a:solidFill>
                <a:latin typeface="Times New Roman" panose="02020603050405020304" pitchFamily="18" charset="0"/>
                <a:cs typeface="Times New Roman" panose="02020603050405020304" pitchFamily="18" charset="0"/>
              </a:rPr>
              <a:t> </a:t>
            </a:r>
            <a:endParaRPr lang="en-US" sz="1600" b="1" dirty="0" smtClean="0">
              <a:solidFill>
                <a:prstClr val="black"/>
              </a:solidFill>
              <a:latin typeface="Times New Roman" panose="02020603050405020304" pitchFamily="18" charset="0"/>
              <a:cs typeface="Times New Roman" panose="02020603050405020304" pitchFamily="18" charset="0"/>
            </a:endParaRPr>
          </a:p>
          <a:p>
            <a:pPr defTabSz="914400">
              <a:lnSpc>
                <a:spcPct val="107000"/>
              </a:lnSpc>
            </a:pPr>
            <a:endParaRPr lang="en-US" sz="1600" dirty="0" smtClean="0">
              <a:solidFill>
                <a:prstClr val="black"/>
              </a:solidFill>
              <a:latin typeface="Times New Roman" panose="02020603050405020304" pitchFamily="18" charset="0"/>
              <a:cs typeface="Times New Roman" panose="02020603050405020304" pitchFamily="18" charset="0"/>
            </a:endParaRPr>
          </a:p>
          <a:p>
            <a:pPr marL="342900" indent="-342900" defTabSz="914400">
              <a:lnSpc>
                <a:spcPct val="107000"/>
              </a:lnSpc>
              <a:buFont typeface="Symbol"/>
              <a:buChar char=""/>
            </a:pPr>
            <a:r>
              <a:rPr lang="en-US" sz="1600" dirty="0" smtClean="0">
                <a:solidFill>
                  <a:prstClr val="black"/>
                </a:solidFill>
                <a:latin typeface="Times New Roman" panose="02020603050405020304" pitchFamily="18" charset="0"/>
                <a:cs typeface="Times New Roman" panose="02020603050405020304" pitchFamily="18" charset="0"/>
              </a:rPr>
              <a:t>The </a:t>
            </a:r>
            <a:r>
              <a:rPr lang="en-US" sz="1600" dirty="0">
                <a:solidFill>
                  <a:prstClr val="black"/>
                </a:solidFill>
                <a:latin typeface="Times New Roman" panose="02020603050405020304" pitchFamily="18" charset="0"/>
                <a:cs typeface="Times New Roman" panose="02020603050405020304" pitchFamily="18" charset="0"/>
              </a:rPr>
              <a:t>survey is inquiring further about how people </a:t>
            </a:r>
            <a:endParaRPr lang="en-US" sz="1600" dirty="0" smtClean="0">
              <a:solidFill>
                <a:prstClr val="black"/>
              </a:solidFill>
              <a:latin typeface="Times New Roman" panose="02020603050405020304" pitchFamily="18" charset="0"/>
              <a:cs typeface="Times New Roman" panose="02020603050405020304" pitchFamily="18" charset="0"/>
            </a:endParaRPr>
          </a:p>
          <a:p>
            <a:pPr defTabSz="914400">
              <a:lnSpc>
                <a:spcPct val="107000"/>
              </a:lnSpc>
            </a:pPr>
            <a:r>
              <a:rPr lang="en-US" sz="1600" dirty="0">
                <a:solidFill>
                  <a:prstClr val="black"/>
                </a:solidFill>
                <a:latin typeface="Times New Roman" panose="02020603050405020304" pitchFamily="18" charset="0"/>
                <a:cs typeface="Times New Roman" panose="02020603050405020304" pitchFamily="18" charset="0"/>
              </a:rPr>
              <a:t>	</a:t>
            </a:r>
            <a:r>
              <a:rPr lang="en-US" sz="1600" dirty="0" smtClean="0">
                <a:solidFill>
                  <a:prstClr val="black"/>
                </a:solidFill>
                <a:latin typeface="Times New Roman" panose="02020603050405020304" pitchFamily="18" charset="0"/>
                <a:cs typeface="Times New Roman" panose="02020603050405020304" pitchFamily="18" charset="0"/>
              </a:rPr>
              <a:t>view </a:t>
            </a:r>
            <a:r>
              <a:rPr lang="en-US" sz="1600" dirty="0">
                <a:solidFill>
                  <a:prstClr val="black"/>
                </a:solidFill>
                <a:latin typeface="Times New Roman" panose="02020603050405020304" pitchFamily="18" charset="0"/>
                <a:cs typeface="Times New Roman" panose="02020603050405020304" pitchFamily="18" charset="0"/>
              </a:rPr>
              <a:t>DEI within our association currently. </a:t>
            </a:r>
          </a:p>
          <a:p>
            <a:pPr marL="342900" lvl="0" indent="-342900" defTabSz="914400">
              <a:lnSpc>
                <a:spcPct val="107000"/>
              </a:lnSpc>
              <a:buFont typeface="Symbol"/>
              <a:buChar char=""/>
            </a:pPr>
            <a:endParaRPr lang="en-US" sz="1600" dirty="0" smtClean="0">
              <a:solidFill>
                <a:prstClr val="black"/>
              </a:solidFill>
              <a:latin typeface="Times New Roman" panose="02020603050405020304" pitchFamily="18" charset="0"/>
              <a:cs typeface="Times New Roman" panose="02020603050405020304" pitchFamily="18" charset="0"/>
            </a:endParaRPr>
          </a:p>
          <a:p>
            <a:pPr marL="342900" lvl="0" indent="-342900" defTabSz="914400">
              <a:lnSpc>
                <a:spcPct val="107000"/>
              </a:lnSpc>
              <a:buFont typeface="Symbol"/>
              <a:buChar char=""/>
            </a:pPr>
            <a:r>
              <a:rPr lang="en-US" sz="1600" dirty="0" smtClean="0">
                <a:solidFill>
                  <a:prstClr val="black"/>
                </a:solidFill>
                <a:latin typeface="Times New Roman" panose="02020603050405020304" pitchFamily="18" charset="0"/>
                <a:cs typeface="Times New Roman" panose="02020603050405020304" pitchFamily="18" charset="0"/>
              </a:rPr>
              <a:t>The Committee has been </a:t>
            </a:r>
            <a:r>
              <a:rPr lang="en-US" sz="1600" dirty="0">
                <a:solidFill>
                  <a:prstClr val="black"/>
                </a:solidFill>
                <a:latin typeface="Times New Roman" panose="02020603050405020304" pitchFamily="18" charset="0"/>
                <a:cs typeface="Times New Roman" panose="02020603050405020304" pitchFamily="18" charset="0"/>
              </a:rPr>
              <a:t>working with </a:t>
            </a:r>
            <a:endParaRPr lang="en-US" sz="1600" dirty="0" smtClean="0">
              <a:solidFill>
                <a:prstClr val="black"/>
              </a:solidFill>
              <a:latin typeface="Times New Roman" panose="02020603050405020304" pitchFamily="18" charset="0"/>
              <a:cs typeface="Times New Roman" panose="02020603050405020304" pitchFamily="18" charset="0"/>
            </a:endParaRPr>
          </a:p>
          <a:p>
            <a:pPr lvl="0" defTabSz="914400">
              <a:lnSpc>
                <a:spcPct val="107000"/>
              </a:lnSpc>
            </a:pPr>
            <a:r>
              <a:rPr lang="en-US" sz="1600" dirty="0" smtClean="0">
                <a:solidFill>
                  <a:prstClr val="black"/>
                </a:solidFill>
                <a:latin typeface="Times New Roman" panose="02020603050405020304" pitchFamily="18" charset="0"/>
                <a:cs typeface="Times New Roman" panose="02020603050405020304" pitchFamily="18" charset="0"/>
              </a:rPr>
              <a:t>            </a:t>
            </a:r>
            <a:r>
              <a:rPr lang="en-US" sz="1600" dirty="0" err="1" smtClean="0">
                <a:solidFill>
                  <a:prstClr val="black"/>
                </a:solidFill>
                <a:latin typeface="Times New Roman" panose="02020603050405020304" pitchFamily="18" charset="0"/>
                <a:cs typeface="Times New Roman" panose="02020603050405020304" pitchFamily="18" charset="0"/>
              </a:rPr>
              <a:t>Luckson</a:t>
            </a:r>
            <a:r>
              <a:rPr lang="en-US" sz="1600" dirty="0" smtClean="0">
                <a:solidFill>
                  <a:prstClr val="black"/>
                </a:solidFill>
                <a:latin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cs typeface="Times New Roman" panose="02020603050405020304" pitchFamily="18" charset="0"/>
              </a:rPr>
              <a:t>Omoaregba</a:t>
            </a:r>
            <a:r>
              <a:rPr lang="en-US" sz="1600" dirty="0">
                <a:solidFill>
                  <a:prstClr val="black"/>
                </a:solidFill>
                <a:latin typeface="Times New Roman" panose="02020603050405020304" pitchFamily="18" charset="0"/>
                <a:cs typeface="Times New Roman" panose="02020603050405020304" pitchFamily="18" charset="0"/>
              </a:rPr>
              <a:t> </a:t>
            </a:r>
            <a:r>
              <a:rPr lang="en-US" sz="1600" dirty="0" smtClean="0">
                <a:solidFill>
                  <a:prstClr val="black"/>
                </a:solidFill>
                <a:latin typeface="Times New Roman" panose="02020603050405020304" pitchFamily="18" charset="0"/>
                <a:cs typeface="Times New Roman" panose="02020603050405020304" pitchFamily="18" charset="0"/>
              </a:rPr>
              <a:t>and had some great input. </a:t>
            </a:r>
          </a:p>
          <a:p>
            <a:pPr lvl="0" defTabSz="914400">
              <a:lnSpc>
                <a:spcPct val="107000"/>
              </a:lnSpc>
            </a:pPr>
            <a:endParaRPr lang="en-US" sz="1600" dirty="0">
              <a:solidFill>
                <a:prstClr val="black"/>
              </a:solidFill>
              <a:latin typeface="Times New Roman" panose="02020603050405020304" pitchFamily="18" charset="0"/>
              <a:cs typeface="Times New Roman" panose="02020603050405020304" pitchFamily="18" charset="0"/>
            </a:endParaRPr>
          </a:p>
          <a:p>
            <a:pPr marL="342900" lvl="0" indent="-342900" defTabSz="914400">
              <a:lnSpc>
                <a:spcPct val="107000"/>
              </a:lnSpc>
              <a:buFont typeface="Symbol"/>
              <a:buChar char=""/>
            </a:pPr>
            <a:r>
              <a:rPr lang="en-US" sz="1600" dirty="0" smtClean="0">
                <a:solidFill>
                  <a:prstClr val="black"/>
                </a:solidFill>
                <a:latin typeface="Times New Roman" panose="02020603050405020304" pitchFamily="18" charset="0"/>
                <a:cs typeface="Times New Roman" panose="02020603050405020304" pitchFamily="18" charset="0"/>
              </a:rPr>
              <a:t>Explored the possibility of </a:t>
            </a:r>
            <a:r>
              <a:rPr lang="en-US" sz="1600" b="1" dirty="0" smtClean="0">
                <a:solidFill>
                  <a:prstClr val="black"/>
                </a:solidFill>
                <a:latin typeface="Times New Roman" panose="02020603050405020304" pitchFamily="18" charset="0"/>
                <a:cs typeface="Times New Roman" panose="02020603050405020304" pitchFamily="18" charset="0"/>
              </a:rPr>
              <a:t>Affinity Groups</a:t>
            </a:r>
            <a:r>
              <a:rPr lang="en-US" sz="1600" dirty="0" smtClean="0">
                <a:solidFill>
                  <a:prstClr val="black"/>
                </a:solidFill>
                <a:latin typeface="Times New Roman" panose="02020603050405020304" pitchFamily="18" charset="0"/>
                <a:cs typeface="Times New Roman" panose="02020603050405020304" pitchFamily="18" charset="0"/>
              </a:rPr>
              <a:t>.</a:t>
            </a:r>
          </a:p>
          <a:p>
            <a:pPr marL="342900" lvl="0" indent="-342900" defTabSz="914400">
              <a:lnSpc>
                <a:spcPct val="107000"/>
              </a:lnSpc>
              <a:buFont typeface="Symbol"/>
              <a:buChar char=""/>
            </a:pPr>
            <a:endParaRPr lang="en-US" sz="1600" dirty="0">
              <a:solidFill>
                <a:prstClr val="black"/>
              </a:solidFill>
              <a:latin typeface="Times New Roman" panose="02020603050405020304" pitchFamily="18" charset="0"/>
              <a:cs typeface="Times New Roman" panose="02020603050405020304" pitchFamily="18" charset="0"/>
            </a:endParaRPr>
          </a:p>
          <a:p>
            <a:pPr marL="342900" lvl="0" indent="-342900" defTabSz="914400">
              <a:lnSpc>
                <a:spcPct val="107000"/>
              </a:lnSpc>
              <a:buFont typeface="Symbol"/>
              <a:buChar char=""/>
            </a:pPr>
            <a:r>
              <a:rPr lang="en-US" sz="1600" dirty="0">
                <a:solidFill>
                  <a:prstClr val="black"/>
                </a:solidFill>
                <a:latin typeface="Times New Roman" panose="02020603050405020304" pitchFamily="18" charset="0"/>
                <a:cs typeface="Times New Roman" panose="02020603050405020304" pitchFamily="18" charset="0"/>
              </a:rPr>
              <a:t>Soren is interested in potentially running a </a:t>
            </a:r>
            <a:endParaRPr lang="en-US" sz="1600" dirty="0" smtClean="0">
              <a:solidFill>
                <a:prstClr val="black"/>
              </a:solidFill>
              <a:latin typeface="Times New Roman" panose="02020603050405020304" pitchFamily="18" charset="0"/>
              <a:cs typeface="Times New Roman" panose="02020603050405020304" pitchFamily="18" charset="0"/>
            </a:endParaRPr>
          </a:p>
          <a:p>
            <a:pPr lvl="0" defTabSz="914400">
              <a:lnSpc>
                <a:spcPct val="107000"/>
              </a:lnSpc>
            </a:pPr>
            <a:r>
              <a:rPr lang="en-US" sz="1600" dirty="0">
                <a:solidFill>
                  <a:prstClr val="black"/>
                </a:solidFill>
                <a:latin typeface="Times New Roman" panose="02020603050405020304" pitchFamily="18" charset="0"/>
                <a:cs typeface="Times New Roman" panose="02020603050405020304" pitchFamily="18" charset="0"/>
              </a:rPr>
              <a:t>	</a:t>
            </a:r>
            <a:r>
              <a:rPr lang="en-US" sz="1600" dirty="0" smtClean="0">
                <a:solidFill>
                  <a:prstClr val="black"/>
                </a:solidFill>
                <a:latin typeface="Times New Roman" panose="02020603050405020304" pitchFamily="18" charset="0"/>
                <a:cs typeface="Times New Roman" panose="02020603050405020304" pitchFamily="18" charset="0"/>
              </a:rPr>
              <a:t>workshop at a future conference and is </a:t>
            </a:r>
          </a:p>
          <a:p>
            <a:pPr lvl="0" defTabSz="914400">
              <a:lnSpc>
                <a:spcPct val="107000"/>
              </a:lnSpc>
            </a:pPr>
            <a:r>
              <a:rPr lang="en-US" sz="1600" dirty="0">
                <a:solidFill>
                  <a:prstClr val="black"/>
                </a:solidFill>
                <a:latin typeface="Times New Roman" panose="02020603050405020304" pitchFamily="18" charset="0"/>
                <a:cs typeface="Times New Roman" panose="02020603050405020304" pitchFamily="18" charset="0"/>
              </a:rPr>
              <a:t>	</a:t>
            </a:r>
            <a:r>
              <a:rPr lang="en-US" sz="1600" dirty="0" smtClean="0">
                <a:solidFill>
                  <a:prstClr val="black"/>
                </a:solidFill>
                <a:latin typeface="Times New Roman" panose="02020603050405020304" pitchFamily="18" charset="0"/>
                <a:cs typeface="Times New Roman" panose="02020603050405020304" pitchFamily="18" charset="0"/>
              </a:rPr>
              <a:t>also </a:t>
            </a:r>
            <a:r>
              <a:rPr lang="en-US" sz="1600" dirty="0">
                <a:solidFill>
                  <a:prstClr val="black"/>
                </a:solidFill>
                <a:latin typeface="Times New Roman" panose="02020603050405020304" pitchFamily="18" charset="0"/>
                <a:cs typeface="Times New Roman" panose="02020603050405020304" pitchFamily="18" charset="0"/>
              </a:rPr>
              <a:t>writing a piece for the newsletter</a:t>
            </a:r>
            <a:r>
              <a:rPr lang="en-US" sz="1600" dirty="0" smtClean="0">
                <a:solidFill>
                  <a:prstClr val="black"/>
                </a:solidFill>
                <a:latin typeface="Times New Roman" panose="02020603050405020304" pitchFamily="18" charset="0"/>
                <a:cs typeface="Times New Roman" panose="02020603050405020304" pitchFamily="18" charset="0"/>
              </a:rPr>
              <a:t>.</a:t>
            </a:r>
          </a:p>
          <a:p>
            <a:pPr lvl="0" defTabSz="914400">
              <a:lnSpc>
                <a:spcPct val="107000"/>
              </a:lnSpc>
            </a:pPr>
            <a:endParaRPr lang="en-US" sz="1600" dirty="0">
              <a:solidFill>
                <a:prstClr val="black"/>
              </a:solidFill>
              <a:latin typeface="Times New Roman" panose="02020603050405020304" pitchFamily="18" charset="0"/>
              <a:cs typeface="Times New Roman" panose="02020603050405020304" pitchFamily="18" charset="0"/>
            </a:endParaRPr>
          </a:p>
          <a:p>
            <a:pPr marL="342900" lvl="0" indent="-342900" defTabSz="914400">
              <a:buFont typeface="Symbol"/>
              <a:buChar char=""/>
            </a:pPr>
            <a:r>
              <a:rPr lang="en-US" sz="1600" dirty="0" smtClean="0">
                <a:solidFill>
                  <a:prstClr val="black"/>
                </a:solidFill>
                <a:latin typeface="Times New Roman" panose="02020603050405020304" pitchFamily="18" charset="0"/>
                <a:cs typeface="Times New Roman" panose="02020603050405020304" pitchFamily="18" charset="0"/>
              </a:rPr>
              <a:t>A </a:t>
            </a:r>
            <a:r>
              <a:rPr lang="en-US" sz="1600" dirty="0">
                <a:solidFill>
                  <a:prstClr val="black"/>
                </a:solidFill>
                <a:latin typeface="Times New Roman" panose="02020603050405020304" pitchFamily="18" charset="0"/>
                <a:cs typeface="Times New Roman" panose="02020603050405020304" pitchFamily="18" charset="0"/>
              </a:rPr>
              <a:t>Bias Statement is definitely a priority of ours. </a:t>
            </a:r>
            <a:endParaRPr lang="en-US" sz="1600" dirty="0" smtClean="0">
              <a:solidFill>
                <a:prstClr val="black"/>
              </a:solidFill>
              <a:latin typeface="Times New Roman" panose="02020603050405020304" pitchFamily="18" charset="0"/>
              <a:cs typeface="Times New Roman" panose="02020603050405020304" pitchFamily="18" charset="0"/>
            </a:endParaRPr>
          </a:p>
          <a:p>
            <a:pPr lvl="0" defTabSz="914400"/>
            <a:r>
              <a:rPr lang="en-US" sz="1600" dirty="0">
                <a:solidFill>
                  <a:prstClr val="black"/>
                </a:solidFill>
                <a:latin typeface="Times New Roman" panose="02020603050405020304" pitchFamily="18" charset="0"/>
                <a:cs typeface="Times New Roman" panose="02020603050405020304" pitchFamily="18" charset="0"/>
              </a:rPr>
              <a:t>	</a:t>
            </a:r>
            <a:r>
              <a:rPr lang="en-US" sz="1600" dirty="0" smtClean="0">
                <a:solidFill>
                  <a:prstClr val="black"/>
                </a:solidFill>
                <a:latin typeface="Times New Roman" panose="02020603050405020304" pitchFamily="18" charset="0"/>
                <a:cs typeface="Times New Roman" panose="02020603050405020304" pitchFamily="18" charset="0"/>
              </a:rPr>
              <a:t>The Committee does not want </a:t>
            </a:r>
            <a:r>
              <a:rPr lang="en-US" sz="1600" dirty="0">
                <a:solidFill>
                  <a:prstClr val="black"/>
                </a:solidFill>
                <a:latin typeface="Times New Roman" panose="02020603050405020304" pitchFamily="18" charset="0"/>
                <a:cs typeface="Times New Roman" panose="02020603050405020304" pitchFamily="18" charset="0"/>
              </a:rPr>
              <a:t>to rush it </a:t>
            </a:r>
          </a:p>
          <a:p>
            <a:pPr lvl="0" defTabSz="914400"/>
            <a:r>
              <a:rPr lang="en-US" sz="1600" dirty="0" smtClean="0">
                <a:solidFill>
                  <a:prstClr val="black"/>
                </a:solidFill>
                <a:latin typeface="Times New Roman" panose="02020603050405020304" pitchFamily="18" charset="0"/>
                <a:cs typeface="Times New Roman" panose="02020603050405020304" pitchFamily="18" charset="0"/>
              </a:rPr>
              <a:t>	 - this topic deserves more time </a:t>
            </a:r>
            <a:r>
              <a:rPr lang="en-US" sz="1600" dirty="0">
                <a:solidFill>
                  <a:prstClr val="black"/>
                </a:solidFill>
                <a:latin typeface="Times New Roman" panose="02020603050405020304" pitchFamily="18" charset="0"/>
                <a:cs typeface="Times New Roman" panose="02020603050405020304" pitchFamily="18" charset="0"/>
              </a:rPr>
              <a:t>and thought. </a:t>
            </a:r>
            <a:endParaRPr lang="en-US" sz="1600" dirty="0">
              <a:solidFill>
                <a:prstClr val="black"/>
              </a:solidFill>
              <a:latin typeface="Times New Roman" panose="02020603050405020304" pitchFamily="18" charset="0"/>
              <a:ea typeface="Calibri"/>
              <a:cs typeface="Times New Roman" panose="02020603050405020304" pitchFamily="18"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6406" y="4343400"/>
            <a:ext cx="3427576" cy="2287907"/>
          </a:xfrm>
          <a:prstGeom prst="rect">
            <a:avLst/>
          </a:prstGeom>
          <a:ln w="38100">
            <a:solidFill>
              <a:schemeClr val="tx1"/>
            </a:solid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41308646"/>
      </p:ext>
    </p:extLst>
  </p:cSld>
  <p:clrMapOvr>
    <a:masterClrMapping/>
  </p:clrMapOvr>
  <mc:AlternateContent xmlns:mc="http://schemas.openxmlformats.org/markup-compatibility/2006">
    <mc:Choice xmlns:p14="http://schemas.microsoft.com/office/powerpoint/2010/main" Requires="p14">
      <p:transition spd="slow" p14:dur="2000" advTm="10813"/>
    </mc:Choice>
    <mc:Fallback>
      <p:transition spd="slow" advTm="10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EOA Logo"/>
          <p:cNvPicPr/>
          <p:nvPr/>
        </p:nvPicPr>
        <p:blipFill>
          <a:blip r:embed="rId5">
            <a:extLst>
              <a:ext uri="{28A0092B-C50C-407E-A947-70E740481C1C}">
                <a14:useLocalDpi xmlns:a14="http://schemas.microsoft.com/office/drawing/2010/main" val="0"/>
              </a:ext>
            </a:extLst>
          </a:blip>
          <a:srcRect/>
          <a:stretch>
            <a:fillRect/>
          </a:stretch>
        </p:blipFill>
        <p:spPr bwMode="auto">
          <a:xfrm>
            <a:off x="6095999" y="374868"/>
            <a:ext cx="2733675" cy="872907"/>
          </a:xfrm>
          <a:prstGeom prst="rect">
            <a:avLst/>
          </a:prstGeom>
          <a:noFill/>
          <a:ln>
            <a:noFill/>
          </a:ln>
        </p:spPr>
      </p:pic>
      <p:sp>
        <p:nvSpPr>
          <p:cNvPr id="4" name="TextBox 3"/>
          <p:cNvSpPr txBox="1"/>
          <p:nvPr/>
        </p:nvSpPr>
        <p:spPr>
          <a:xfrm>
            <a:off x="261258" y="459524"/>
            <a:ext cx="5706834" cy="1077218"/>
          </a:xfrm>
          <a:prstGeom prst="rect">
            <a:avLst/>
          </a:prstGeom>
          <a:noFill/>
        </p:spPr>
        <p:txBody>
          <a:bodyPr wrap="square" rtlCol="0">
            <a:spAutoFit/>
          </a:bodyPr>
          <a:lstStyle/>
          <a:p>
            <a:r>
              <a:rPr lang="en-US" sz="3200" b="1" i="1" dirty="0" smtClean="0">
                <a:solidFill>
                  <a:schemeClr val="accent6">
                    <a:lumMod val="50000"/>
                  </a:schemeClr>
                </a:solidFill>
                <a:effectLst>
                  <a:outerShdw blurRad="38100" dist="38100" dir="2700000" algn="tl">
                    <a:srgbClr val="000000">
                      <a:alpha val="43137"/>
                    </a:srgbClr>
                  </a:outerShdw>
                </a:effectLst>
              </a:rPr>
              <a:t>Legislation and Education</a:t>
            </a:r>
          </a:p>
          <a:p>
            <a:r>
              <a:rPr lang="en-US" sz="3200" b="1" i="1" dirty="0">
                <a:solidFill>
                  <a:schemeClr val="accent6">
                    <a:lumMod val="50000"/>
                  </a:schemeClr>
                </a:solidFill>
                <a:effectLst>
                  <a:outerShdw blurRad="38100" dist="38100" dir="2700000" algn="tl">
                    <a:srgbClr val="000000">
                      <a:alpha val="43137"/>
                    </a:srgbClr>
                  </a:outerShdw>
                </a:effectLst>
              </a:rPr>
              <a:t>	</a:t>
            </a:r>
            <a:r>
              <a:rPr lang="en-US" sz="3200" b="1" i="1" dirty="0" smtClean="0">
                <a:solidFill>
                  <a:schemeClr val="accent6">
                    <a:lumMod val="50000"/>
                  </a:schemeClr>
                </a:solidFill>
                <a:effectLst>
                  <a:outerShdw blurRad="38100" dist="38100" dir="2700000" algn="tl">
                    <a:srgbClr val="000000">
                      <a:alpha val="43137"/>
                    </a:srgbClr>
                  </a:outerShdw>
                </a:effectLst>
              </a:rPr>
              <a:t>		-</a:t>
            </a:r>
            <a:r>
              <a:rPr lang="en-US" sz="2800" b="1" i="1" dirty="0" smtClean="0">
                <a:solidFill>
                  <a:schemeClr val="accent6">
                    <a:lumMod val="50000"/>
                  </a:schemeClr>
                </a:solidFill>
              </a:rPr>
              <a:t>Sarah Morrell  </a:t>
            </a:r>
            <a:endParaRPr lang="en-US" sz="2800" b="1" i="1" dirty="0">
              <a:solidFill>
                <a:schemeClr val="accent6">
                  <a:lumMod val="50000"/>
                </a:schemeClr>
              </a:solidFill>
            </a:endParaRPr>
          </a:p>
        </p:txBody>
      </p:sp>
      <p:sp>
        <p:nvSpPr>
          <p:cNvPr id="8" name="Rectangle 7"/>
          <p:cNvSpPr/>
          <p:nvPr/>
        </p:nvSpPr>
        <p:spPr>
          <a:xfrm>
            <a:off x="506185" y="1638503"/>
            <a:ext cx="7323365" cy="5237011"/>
          </a:xfrm>
          <a:prstGeom prst="rect">
            <a:avLst/>
          </a:prstGeom>
        </p:spPr>
        <p:txBody>
          <a:bodyPr wrap="square">
            <a:spAutoFit/>
          </a:bodyPr>
          <a:lstStyle/>
          <a:p>
            <a:pPr marL="342900" lvl="0" indent="-342900" defTabSz="914400">
              <a:lnSpc>
                <a:spcPct val="107000"/>
              </a:lnSpc>
              <a:buFont typeface="Symbol"/>
              <a:buChar char=""/>
            </a:pPr>
            <a:r>
              <a:rPr lang="en-US" dirty="0" smtClean="0">
                <a:solidFill>
                  <a:prstClr val="black"/>
                </a:solidFill>
                <a:latin typeface="Times New Roman" panose="02020603050405020304" pitchFamily="18" charset="0"/>
                <a:ea typeface="Calibri"/>
                <a:cs typeface="Times New Roman" panose="02020603050405020304" pitchFamily="18" charset="0"/>
              </a:rPr>
              <a:t>Worked closely to help state prepare for the </a:t>
            </a:r>
          </a:p>
          <a:p>
            <a:pPr lvl="0" defTabSz="914400">
              <a:lnSpc>
                <a:spcPct val="107000"/>
              </a:lnSpc>
            </a:pPr>
            <a:r>
              <a:rPr lang="en-US" dirty="0">
                <a:solidFill>
                  <a:prstClr val="black"/>
                </a:solidFill>
                <a:latin typeface="Times New Roman" panose="02020603050405020304" pitchFamily="18" charset="0"/>
                <a:ea typeface="Calibri"/>
                <a:cs typeface="Times New Roman" panose="02020603050405020304" pitchFamily="18" charset="0"/>
              </a:rPr>
              <a:t>	</a:t>
            </a:r>
            <a:r>
              <a:rPr lang="en-US" dirty="0" smtClean="0">
                <a:solidFill>
                  <a:prstClr val="black"/>
                </a:solidFill>
                <a:latin typeface="Times New Roman" panose="02020603050405020304" pitchFamily="18" charset="0"/>
                <a:ea typeface="Calibri"/>
                <a:cs typeface="Times New Roman" panose="02020603050405020304" pitchFamily="18" charset="0"/>
              </a:rPr>
              <a:t>		</a:t>
            </a:r>
            <a:r>
              <a:rPr lang="en-US" b="1" dirty="0" smtClean="0">
                <a:solidFill>
                  <a:prstClr val="black"/>
                </a:solidFill>
                <a:latin typeface="Times New Roman" panose="02020603050405020304" pitchFamily="18" charset="0"/>
                <a:ea typeface="Calibri"/>
                <a:cs typeface="Times New Roman" panose="02020603050405020304" pitchFamily="18" charset="0"/>
              </a:rPr>
              <a:t>2020 Policy Seminar</a:t>
            </a:r>
          </a:p>
          <a:p>
            <a:pPr marL="342900" lvl="0" indent="-342900" defTabSz="914400">
              <a:lnSpc>
                <a:spcPct val="107000"/>
              </a:lnSpc>
              <a:buFont typeface="Symbol"/>
              <a:buChar char=""/>
            </a:pPr>
            <a:endParaRPr lang="en-US" dirty="0">
              <a:solidFill>
                <a:prstClr val="black"/>
              </a:solidFill>
              <a:latin typeface="Times New Roman" panose="02020603050405020304" pitchFamily="18" charset="0"/>
              <a:ea typeface="Calibri"/>
              <a:cs typeface="Times New Roman" panose="02020603050405020304" pitchFamily="18" charset="0"/>
            </a:endParaRPr>
          </a:p>
          <a:p>
            <a:pPr marL="342900" lvl="0" indent="-342900" defTabSz="914400">
              <a:lnSpc>
                <a:spcPct val="107000"/>
              </a:lnSpc>
              <a:buFont typeface="Symbol"/>
              <a:buChar char=""/>
            </a:pPr>
            <a:r>
              <a:rPr lang="en-US" dirty="0" smtClean="0">
                <a:solidFill>
                  <a:prstClr val="black"/>
                </a:solidFill>
                <a:latin typeface="Times New Roman" panose="02020603050405020304" pitchFamily="18" charset="0"/>
                <a:ea typeface="Calibri"/>
                <a:cs typeface="Times New Roman" panose="02020603050405020304" pitchFamily="18" charset="0"/>
              </a:rPr>
              <a:t>Several </a:t>
            </a:r>
            <a:r>
              <a:rPr lang="en-US" dirty="0">
                <a:solidFill>
                  <a:prstClr val="black"/>
                </a:solidFill>
                <a:latin typeface="Times New Roman" panose="02020603050405020304" pitchFamily="18" charset="0"/>
                <a:ea typeface="Calibri"/>
                <a:cs typeface="Times New Roman" panose="02020603050405020304" pitchFamily="18" charset="0"/>
              </a:rPr>
              <a:t>people have submitted </a:t>
            </a:r>
            <a:r>
              <a:rPr lang="en-US" b="1" dirty="0" smtClean="0">
                <a:solidFill>
                  <a:prstClr val="black"/>
                </a:solidFill>
                <a:latin typeface="Times New Roman" panose="02020603050405020304" pitchFamily="18" charset="0"/>
                <a:ea typeface="Calibri"/>
                <a:cs typeface="Times New Roman" panose="02020603050405020304" pitchFamily="18" charset="0"/>
              </a:rPr>
              <a:t>Updated </a:t>
            </a:r>
            <a:r>
              <a:rPr lang="en-US" b="1" dirty="0">
                <a:solidFill>
                  <a:prstClr val="black"/>
                </a:solidFill>
                <a:latin typeface="Times New Roman" panose="02020603050405020304" pitchFamily="18" charset="0"/>
                <a:ea typeface="Calibri"/>
                <a:cs typeface="Times New Roman" panose="02020603050405020304" pitchFamily="18" charset="0"/>
              </a:rPr>
              <a:t>S</a:t>
            </a:r>
            <a:r>
              <a:rPr lang="en-US" b="1" dirty="0" smtClean="0">
                <a:solidFill>
                  <a:prstClr val="black"/>
                </a:solidFill>
                <a:latin typeface="Times New Roman" panose="02020603050405020304" pitchFamily="18" charset="0"/>
                <a:ea typeface="Calibri"/>
                <a:cs typeface="Times New Roman" panose="02020603050405020304" pitchFamily="18" charset="0"/>
              </a:rPr>
              <a:t>tate </a:t>
            </a:r>
            <a:r>
              <a:rPr lang="en-US" b="1" dirty="0">
                <a:solidFill>
                  <a:prstClr val="black"/>
                </a:solidFill>
                <a:latin typeface="Times New Roman" panose="02020603050405020304" pitchFamily="18" charset="0"/>
                <a:ea typeface="Calibri"/>
                <a:cs typeface="Times New Roman" panose="02020603050405020304" pitchFamily="18" charset="0"/>
              </a:rPr>
              <a:t>B</a:t>
            </a:r>
            <a:r>
              <a:rPr lang="en-US" b="1" dirty="0" smtClean="0">
                <a:solidFill>
                  <a:prstClr val="black"/>
                </a:solidFill>
                <a:latin typeface="Times New Roman" panose="02020603050405020304" pitchFamily="18" charset="0"/>
                <a:ea typeface="Calibri"/>
                <a:cs typeface="Times New Roman" panose="02020603050405020304" pitchFamily="18" charset="0"/>
              </a:rPr>
              <a:t>ooklets</a:t>
            </a:r>
            <a:r>
              <a:rPr lang="en-US" dirty="0">
                <a:solidFill>
                  <a:prstClr val="black"/>
                </a:solidFill>
                <a:latin typeface="Times New Roman" panose="02020603050405020304" pitchFamily="18" charset="0"/>
                <a:ea typeface="Calibri"/>
                <a:cs typeface="Times New Roman" panose="02020603050405020304" pitchFamily="18" charset="0"/>
              </a:rPr>
              <a:t>. </a:t>
            </a:r>
            <a:endParaRPr lang="en-US" dirty="0" smtClean="0">
              <a:solidFill>
                <a:prstClr val="black"/>
              </a:solidFill>
              <a:latin typeface="Times New Roman" panose="02020603050405020304" pitchFamily="18" charset="0"/>
              <a:ea typeface="Calibri"/>
              <a:cs typeface="Times New Roman" panose="02020603050405020304" pitchFamily="18" charset="0"/>
            </a:endParaRPr>
          </a:p>
          <a:p>
            <a:pPr lvl="0" defTabSz="914400">
              <a:lnSpc>
                <a:spcPct val="107000"/>
              </a:lnSpc>
            </a:pPr>
            <a:endParaRPr lang="en-US" dirty="0" smtClean="0">
              <a:solidFill>
                <a:prstClr val="black"/>
              </a:solidFill>
              <a:latin typeface="Times New Roman" panose="02020603050405020304" pitchFamily="18" charset="0"/>
              <a:ea typeface="Calibri"/>
              <a:cs typeface="Times New Roman" panose="02020603050405020304" pitchFamily="18" charset="0"/>
            </a:endParaRPr>
          </a:p>
          <a:p>
            <a:pPr marL="342900" lvl="0" indent="-342900" defTabSz="914400">
              <a:lnSpc>
                <a:spcPct val="107000"/>
              </a:lnSpc>
              <a:buFont typeface="Symbol"/>
              <a:buChar char=""/>
            </a:pPr>
            <a:r>
              <a:rPr lang="en-US" dirty="0" smtClean="0">
                <a:solidFill>
                  <a:prstClr val="black"/>
                </a:solidFill>
                <a:latin typeface="Times New Roman" panose="02020603050405020304" pitchFamily="18" charset="0"/>
                <a:ea typeface="Calibri"/>
                <a:cs typeface="Times New Roman" panose="02020603050405020304" pitchFamily="18" charset="0"/>
              </a:rPr>
              <a:t>Casey </a:t>
            </a:r>
            <a:r>
              <a:rPr lang="en-US" dirty="0">
                <a:solidFill>
                  <a:prstClr val="black"/>
                </a:solidFill>
                <a:latin typeface="Times New Roman" panose="02020603050405020304" pitchFamily="18" charset="0"/>
                <a:ea typeface="Calibri"/>
                <a:cs typeface="Times New Roman" panose="02020603050405020304" pitchFamily="18" charset="0"/>
              </a:rPr>
              <a:t>has uploaded those new versions to the website. It is very important to have these updated and representation from every state, as we never know who could be accessing the site. </a:t>
            </a:r>
            <a:endParaRPr lang="en-US" dirty="0" smtClean="0">
              <a:solidFill>
                <a:prstClr val="black"/>
              </a:solidFill>
              <a:latin typeface="Times New Roman" panose="02020603050405020304" pitchFamily="18" charset="0"/>
              <a:ea typeface="Calibri"/>
              <a:cs typeface="Times New Roman" panose="02020603050405020304" pitchFamily="18" charset="0"/>
            </a:endParaRPr>
          </a:p>
          <a:p>
            <a:pPr lvl="0" defTabSz="914400">
              <a:lnSpc>
                <a:spcPct val="107000"/>
              </a:lnSpc>
            </a:pPr>
            <a:endParaRPr lang="en-US" dirty="0">
              <a:solidFill>
                <a:prstClr val="black"/>
              </a:solidFill>
              <a:latin typeface="Times New Roman" panose="02020603050405020304" pitchFamily="18" charset="0"/>
              <a:ea typeface="Calibri"/>
              <a:cs typeface="Times New Roman" panose="02020603050405020304" pitchFamily="18" charset="0"/>
            </a:endParaRPr>
          </a:p>
          <a:p>
            <a:pPr marL="342900" lvl="0" indent="-342900" defTabSz="914400">
              <a:lnSpc>
                <a:spcPct val="107000"/>
              </a:lnSpc>
              <a:buFont typeface="Symbol"/>
              <a:buChar char=""/>
            </a:pPr>
            <a:r>
              <a:rPr lang="en-US" dirty="0">
                <a:solidFill>
                  <a:prstClr val="black"/>
                </a:solidFill>
                <a:latin typeface="Times New Roman" panose="02020603050405020304" pitchFamily="18" charset="0"/>
                <a:ea typeface="Calibri"/>
                <a:cs typeface="Times New Roman" panose="02020603050405020304" pitchFamily="18" charset="0"/>
              </a:rPr>
              <a:t>Recently joined the </a:t>
            </a:r>
            <a:r>
              <a:rPr lang="en-US" b="1" dirty="0">
                <a:solidFill>
                  <a:prstClr val="black"/>
                </a:solidFill>
                <a:latin typeface="Times New Roman" panose="02020603050405020304" pitchFamily="18" charset="0"/>
                <a:ea typeface="Calibri"/>
                <a:cs typeface="Times New Roman" panose="02020603050405020304" pitchFamily="18" charset="0"/>
              </a:rPr>
              <a:t>New England </a:t>
            </a:r>
            <a:r>
              <a:rPr lang="en-US" b="1" dirty="0" smtClean="0">
                <a:solidFill>
                  <a:prstClr val="black"/>
                </a:solidFill>
                <a:latin typeface="Times New Roman" panose="02020603050405020304" pitchFamily="18" charset="0"/>
                <a:ea typeface="Calibri"/>
                <a:cs typeface="Times New Roman" panose="02020603050405020304" pitchFamily="18" charset="0"/>
              </a:rPr>
              <a:t>Council</a:t>
            </a:r>
          </a:p>
          <a:p>
            <a:pPr lvl="0" defTabSz="914400">
              <a:lnSpc>
                <a:spcPct val="107000"/>
              </a:lnSpc>
            </a:pPr>
            <a:r>
              <a:rPr lang="en-US" b="1" dirty="0">
                <a:solidFill>
                  <a:prstClr val="black"/>
                </a:solidFill>
                <a:latin typeface="Times New Roman" panose="02020603050405020304" pitchFamily="18" charset="0"/>
                <a:ea typeface="Calibri"/>
                <a:cs typeface="Times New Roman" panose="02020603050405020304" pitchFamily="18" charset="0"/>
              </a:rPr>
              <a:t>	</a:t>
            </a:r>
            <a:r>
              <a:rPr lang="en-US" b="1" dirty="0" smtClean="0">
                <a:solidFill>
                  <a:prstClr val="black"/>
                </a:solidFill>
                <a:latin typeface="Times New Roman" panose="02020603050405020304" pitchFamily="18" charset="0"/>
                <a:ea typeface="Calibri"/>
                <a:cs typeface="Times New Roman" panose="02020603050405020304" pitchFamily="18" charset="0"/>
              </a:rPr>
              <a:t>- </a:t>
            </a:r>
            <a:r>
              <a:rPr lang="en-US" b="1" dirty="0">
                <a:solidFill>
                  <a:prstClr val="black"/>
                </a:solidFill>
                <a:latin typeface="Times New Roman" panose="02020603050405020304" pitchFamily="18" charset="0"/>
                <a:ea typeface="Calibri"/>
                <a:cs typeface="Times New Roman" panose="02020603050405020304" pitchFamily="18" charset="0"/>
              </a:rPr>
              <a:t>Higher Education Committee</a:t>
            </a:r>
            <a:r>
              <a:rPr lang="en-US" b="1" dirty="0" smtClean="0">
                <a:solidFill>
                  <a:prstClr val="black"/>
                </a:solidFill>
                <a:latin typeface="Times New Roman" panose="02020603050405020304" pitchFamily="18" charset="0"/>
                <a:ea typeface="Calibri"/>
                <a:cs typeface="Times New Roman" panose="02020603050405020304" pitchFamily="18" charset="0"/>
              </a:rPr>
              <a:t>.</a:t>
            </a:r>
          </a:p>
          <a:p>
            <a:pPr lvl="0" defTabSz="914400">
              <a:lnSpc>
                <a:spcPct val="107000"/>
              </a:lnSpc>
            </a:pPr>
            <a:r>
              <a:rPr lang="en-US" dirty="0" smtClean="0">
                <a:solidFill>
                  <a:prstClr val="black"/>
                </a:solidFill>
                <a:latin typeface="Times New Roman" panose="02020603050405020304" pitchFamily="18" charset="0"/>
                <a:ea typeface="Calibri"/>
                <a:cs typeface="Times New Roman" panose="02020603050405020304" pitchFamily="18" charset="0"/>
              </a:rPr>
              <a:t> </a:t>
            </a:r>
          </a:p>
          <a:p>
            <a:pPr marL="342900" lvl="0" indent="-342900" defTabSz="914400">
              <a:lnSpc>
                <a:spcPct val="107000"/>
              </a:lnSpc>
              <a:buFont typeface="Symbol"/>
              <a:buChar char=""/>
            </a:pPr>
            <a:r>
              <a:rPr lang="en-US" dirty="0" smtClean="0">
                <a:solidFill>
                  <a:prstClr val="black"/>
                </a:solidFill>
                <a:latin typeface="Times New Roman" panose="02020603050405020304" pitchFamily="18" charset="0"/>
                <a:ea typeface="Calibri"/>
                <a:cs typeface="Times New Roman" panose="02020603050405020304" pitchFamily="18" charset="0"/>
              </a:rPr>
              <a:t>We have </a:t>
            </a:r>
            <a:r>
              <a:rPr lang="en-US" b="1" dirty="0" smtClean="0">
                <a:solidFill>
                  <a:prstClr val="black"/>
                </a:solidFill>
                <a:latin typeface="Times New Roman" panose="02020603050405020304" pitchFamily="18" charset="0"/>
                <a:ea typeface="Calibri"/>
                <a:cs typeface="Times New Roman" panose="02020603050405020304" pitchFamily="18" charset="0"/>
              </a:rPr>
              <a:t>funded </a:t>
            </a:r>
            <a:r>
              <a:rPr lang="en-US" b="1" dirty="0">
                <a:solidFill>
                  <a:prstClr val="black"/>
                </a:solidFill>
                <a:latin typeface="Times New Roman" panose="02020603050405020304" pitchFamily="18" charset="0"/>
                <a:ea typeface="Calibri"/>
                <a:cs typeface="Times New Roman" panose="02020603050405020304" pitchFamily="18" charset="0"/>
              </a:rPr>
              <a:t>1</a:t>
            </a:r>
            <a:r>
              <a:rPr lang="en-US" b="1" dirty="0" smtClean="0">
                <a:solidFill>
                  <a:prstClr val="black"/>
                </a:solidFill>
                <a:latin typeface="Times New Roman" panose="02020603050405020304" pitchFamily="18" charset="0"/>
                <a:ea typeface="Calibri"/>
                <a:cs typeface="Times New Roman" panose="02020603050405020304" pitchFamily="18" charset="0"/>
              </a:rPr>
              <a:t> State Initiative </a:t>
            </a:r>
            <a:r>
              <a:rPr lang="en-US" dirty="0" smtClean="0">
                <a:solidFill>
                  <a:prstClr val="black"/>
                </a:solidFill>
                <a:latin typeface="Times New Roman" panose="02020603050405020304" pitchFamily="18" charset="0"/>
                <a:ea typeface="Calibri"/>
                <a:cs typeface="Times New Roman" panose="02020603050405020304" pitchFamily="18" charset="0"/>
              </a:rPr>
              <a:t>and </a:t>
            </a:r>
          </a:p>
          <a:p>
            <a:pPr lvl="0" defTabSz="914400">
              <a:lnSpc>
                <a:spcPct val="107000"/>
              </a:lnSpc>
            </a:pPr>
            <a:r>
              <a:rPr lang="en-US" dirty="0">
                <a:solidFill>
                  <a:prstClr val="black"/>
                </a:solidFill>
                <a:latin typeface="Times New Roman" panose="02020603050405020304" pitchFamily="18" charset="0"/>
                <a:ea typeface="Calibri"/>
                <a:cs typeface="Times New Roman" panose="02020603050405020304" pitchFamily="18" charset="0"/>
              </a:rPr>
              <a:t> </a:t>
            </a:r>
            <a:r>
              <a:rPr lang="en-US" dirty="0" smtClean="0">
                <a:solidFill>
                  <a:prstClr val="black"/>
                </a:solidFill>
                <a:latin typeface="Times New Roman" panose="02020603050405020304" pitchFamily="18" charset="0"/>
                <a:ea typeface="Calibri"/>
                <a:cs typeface="Times New Roman" panose="02020603050405020304" pitchFamily="18" charset="0"/>
              </a:rPr>
              <a:t>              are evaluating 2 others!  </a:t>
            </a:r>
          </a:p>
          <a:p>
            <a:pPr marL="342900" lvl="0" indent="-342900" defTabSz="914400">
              <a:lnSpc>
                <a:spcPct val="107000"/>
              </a:lnSpc>
              <a:spcAft>
                <a:spcPts val="800"/>
              </a:spcAft>
              <a:buFont typeface="Symbol"/>
              <a:buChar char=""/>
            </a:pPr>
            <a:endParaRPr lang="en-US" sz="1600" dirty="0">
              <a:solidFill>
                <a:prstClr val="black"/>
              </a:solidFill>
              <a:latin typeface="Times New Roman" panose="02020603050405020304" pitchFamily="18" charset="0"/>
              <a:ea typeface="Calibri"/>
              <a:cs typeface="Times New Roman" panose="02020603050405020304" pitchFamily="18" charset="0"/>
            </a:endParaRPr>
          </a:p>
          <a:p>
            <a:pPr marL="342900" lvl="0" indent="-342900" defTabSz="914400">
              <a:lnSpc>
                <a:spcPct val="107000"/>
              </a:lnSpc>
              <a:spcAft>
                <a:spcPts val="800"/>
              </a:spcAft>
              <a:buFont typeface="Symbol"/>
              <a:buChar char=""/>
            </a:pPr>
            <a:endParaRPr lang="en-US" sz="1600" dirty="0" smtClean="0">
              <a:solidFill>
                <a:prstClr val="black"/>
              </a:solidFill>
              <a:latin typeface="Times New Roman" panose="02020603050405020304" pitchFamily="18" charset="0"/>
              <a:ea typeface="Calibri"/>
              <a:cs typeface="Times New Roman" panose="02020603050405020304" pitchFamily="18" charset="0"/>
            </a:endParaRPr>
          </a:p>
          <a:p>
            <a:pPr marL="342900" lvl="0" indent="-342900" defTabSz="914400">
              <a:lnSpc>
                <a:spcPct val="107000"/>
              </a:lnSpc>
              <a:spcAft>
                <a:spcPts val="800"/>
              </a:spcAft>
              <a:buFont typeface="Symbol"/>
              <a:buChar char=""/>
            </a:pPr>
            <a:endParaRPr lang="en-US" sz="1600" dirty="0">
              <a:solidFill>
                <a:prstClr val="black"/>
              </a:solidFill>
              <a:latin typeface="Times New Roman" panose="02020603050405020304" pitchFamily="18" charset="0"/>
              <a:ea typeface="Calibri"/>
              <a:cs typeface="Times New Roman" panose="02020603050405020304" pitchFamily="18"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9344" y="4038600"/>
            <a:ext cx="3513231" cy="2341582"/>
          </a:xfrm>
          <a:prstGeom prst="rect">
            <a:avLst/>
          </a:prstGeom>
          <a:ln w="28575">
            <a:solidFill>
              <a:schemeClr val="tx1"/>
            </a:solidFill>
          </a:ln>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6458" t="4142" r="15833"/>
          <a:stretch/>
        </p:blipFill>
        <p:spPr>
          <a:xfrm>
            <a:off x="6203655" y="1341323"/>
            <a:ext cx="2728920" cy="1636376"/>
          </a:xfrm>
          <a:prstGeom prst="rect">
            <a:avLst/>
          </a:prstGeom>
          <a:ln w="38100">
            <a:solidFill>
              <a:schemeClr val="tx1"/>
            </a:solid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72687050"/>
      </p:ext>
    </p:extLst>
  </p:cSld>
  <p:clrMapOvr>
    <a:masterClrMapping/>
  </p:clrMapOvr>
  <mc:AlternateContent xmlns:mc="http://schemas.openxmlformats.org/markup-compatibility/2006">
    <mc:Choice xmlns:p14="http://schemas.microsoft.com/office/powerpoint/2010/main" Requires="p14">
      <p:transition p14:dur="10" advClick="0" advTm="10832"/>
    </mc:Choice>
    <mc:Fallback>
      <p:transition advClick="0" advTm="10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7802" y="521071"/>
            <a:ext cx="5382814" cy="646331"/>
          </a:xfrm>
          <a:prstGeom prst="rect">
            <a:avLst/>
          </a:prstGeom>
          <a:noFill/>
        </p:spPr>
        <p:txBody>
          <a:bodyPr wrap="square" rtlCol="0">
            <a:spAutoFit/>
          </a:bodyPr>
          <a:lstStyle/>
          <a:p>
            <a:r>
              <a:rPr lang="en-US" sz="3200" b="1" i="1" dirty="0" smtClean="0">
                <a:ln w="28575">
                  <a:solidFill>
                    <a:schemeClr val="tx1"/>
                  </a:solidFill>
                </a:ln>
                <a:solidFill>
                  <a:srgbClr val="00B050"/>
                </a:solidFill>
              </a:rPr>
              <a:t>Elaine Leavitt Committees 		</a:t>
            </a:r>
            <a:r>
              <a:rPr lang="en-US" sz="3600" b="1" i="1" dirty="0" smtClean="0">
                <a:ln w="28575">
                  <a:solidFill>
                    <a:schemeClr val="tx1"/>
                  </a:solidFill>
                </a:ln>
                <a:solidFill>
                  <a:srgbClr val="00B050"/>
                </a:solidFill>
              </a:rPr>
              <a:t> </a:t>
            </a:r>
          </a:p>
        </p:txBody>
      </p:sp>
      <p:pic>
        <p:nvPicPr>
          <p:cNvPr id="3" name="Picture 2" descr="NEOA Logo"/>
          <p:cNvPicPr/>
          <p:nvPr/>
        </p:nvPicPr>
        <p:blipFill>
          <a:blip r:embed="rId4">
            <a:extLst>
              <a:ext uri="{28A0092B-C50C-407E-A947-70E740481C1C}">
                <a14:useLocalDpi xmlns:a14="http://schemas.microsoft.com/office/drawing/2010/main" val="0"/>
              </a:ext>
            </a:extLst>
          </a:blip>
          <a:srcRect/>
          <a:stretch>
            <a:fillRect/>
          </a:stretch>
        </p:blipFill>
        <p:spPr bwMode="auto">
          <a:xfrm>
            <a:off x="5981699" y="593943"/>
            <a:ext cx="2733675" cy="872907"/>
          </a:xfrm>
          <a:prstGeom prst="rect">
            <a:avLst/>
          </a:prstGeom>
          <a:noFill/>
          <a:ln>
            <a:noFill/>
          </a:ln>
        </p:spPr>
      </p:pic>
      <p:sp>
        <p:nvSpPr>
          <p:cNvPr id="6" name="Rectangle 5"/>
          <p:cNvSpPr/>
          <p:nvPr/>
        </p:nvSpPr>
        <p:spPr>
          <a:xfrm>
            <a:off x="387802" y="1169188"/>
            <a:ext cx="8262257" cy="5232202"/>
          </a:xfrm>
          <a:prstGeom prst="rect">
            <a:avLst/>
          </a:prstGeom>
        </p:spPr>
        <p:txBody>
          <a:bodyPr wrap="square">
            <a:spAutoFit/>
          </a:bodyPr>
          <a:lstStyle/>
          <a:p>
            <a:r>
              <a:rPr lang="en-US" b="1" dirty="0"/>
              <a:t>Strategic Plan:</a:t>
            </a:r>
            <a:endParaRPr lang="en-US" dirty="0"/>
          </a:p>
          <a:p>
            <a:r>
              <a:rPr lang="en-US" sz="1400" dirty="0"/>
              <a:t>1)  The Board committed to making the 5-Year Strategic Plan (2016-2021) a living document throughout the </a:t>
            </a:r>
            <a:endParaRPr lang="en-US" sz="1400" dirty="0" smtClean="0"/>
          </a:p>
          <a:p>
            <a:r>
              <a:rPr lang="en-US" sz="1400" dirty="0"/>
              <a:t>	</a:t>
            </a:r>
            <a:r>
              <a:rPr lang="en-US" sz="1400" dirty="0" smtClean="0"/>
              <a:t>year</a:t>
            </a:r>
            <a:r>
              <a:rPr lang="en-US" sz="1400" dirty="0"/>
              <a:t>. continuously and effectively throughout this past year on addressing the goals laid out in the 5-Year </a:t>
            </a:r>
            <a:r>
              <a:rPr lang="en-US" sz="1400" dirty="0" smtClean="0"/>
              <a:t>	Strategic </a:t>
            </a:r>
            <a:r>
              <a:rPr lang="en-US" sz="1400" dirty="0"/>
              <a:t>Plan (2016-2021).</a:t>
            </a:r>
          </a:p>
          <a:p>
            <a:r>
              <a:rPr lang="en-US" sz="1400" dirty="0"/>
              <a:t>2)  Purposeful attention was given to the Finance, Advocacy and Technology Committees to address desired </a:t>
            </a:r>
            <a:r>
              <a:rPr lang="en-US" sz="1400" dirty="0" smtClean="0"/>
              <a:t>	enhancements </a:t>
            </a:r>
            <a:r>
              <a:rPr lang="en-US" sz="1400" dirty="0"/>
              <a:t>in meeting their goals. Quarterly benchmarks  were set and fulfilled.</a:t>
            </a:r>
          </a:p>
          <a:p>
            <a:r>
              <a:rPr lang="en-US" sz="1400" dirty="0"/>
              <a:t>3)  Quarterly and on-going benchmarks for all positions and committees were monitored in preparation for </a:t>
            </a:r>
            <a:r>
              <a:rPr lang="en-US" sz="1400" dirty="0" smtClean="0"/>
              <a:t>		evaluation </a:t>
            </a:r>
            <a:r>
              <a:rPr lang="en-US" sz="1400" dirty="0"/>
              <a:t>at the June Board meeting.</a:t>
            </a:r>
          </a:p>
          <a:p>
            <a:r>
              <a:rPr lang="en-US" sz="1400" dirty="0"/>
              <a:t> </a:t>
            </a:r>
          </a:p>
          <a:p>
            <a:r>
              <a:rPr lang="en-US" b="1" dirty="0"/>
              <a:t>Retirees</a:t>
            </a:r>
            <a:r>
              <a:rPr lang="en-US" dirty="0"/>
              <a:t>:</a:t>
            </a:r>
          </a:p>
          <a:p>
            <a:r>
              <a:rPr lang="en-US" sz="1400" dirty="0"/>
              <a:t>1)  Effects were made throughout the year to identify colleagues who were or are retiring in 2019-20.</a:t>
            </a:r>
          </a:p>
          <a:p>
            <a:r>
              <a:rPr lang="en-US" sz="1400" dirty="0"/>
              <a:t>2)  The five (5) identified retirees were contacted, invited to be </a:t>
            </a:r>
            <a:r>
              <a:rPr lang="en-US" sz="1400" dirty="0" smtClean="0"/>
              <a:t>recognized </a:t>
            </a:r>
            <a:r>
              <a:rPr lang="en-US" sz="1400" dirty="0"/>
              <a:t>in the Conference </a:t>
            </a:r>
            <a:r>
              <a:rPr lang="en-US" sz="1400" dirty="0" smtClean="0"/>
              <a:t>Program and 		encouraged </a:t>
            </a:r>
            <a:r>
              <a:rPr lang="en-US" sz="1400" dirty="0"/>
              <a:t>to remain connected post-retirement.</a:t>
            </a:r>
          </a:p>
          <a:p>
            <a:r>
              <a:rPr lang="en-US" sz="1400" dirty="0"/>
              <a:t>3)   The Retirees Spreadsheet was updated  to include not only the new retirees but to update the individual </a:t>
            </a:r>
            <a:r>
              <a:rPr lang="en-US" sz="1400" dirty="0" smtClean="0"/>
              <a:t>	states</a:t>
            </a:r>
            <a:r>
              <a:rPr lang="en-US" sz="1400" dirty="0"/>
              <a:t>' retirees rosters.</a:t>
            </a:r>
          </a:p>
          <a:p>
            <a:r>
              <a:rPr lang="en-US" sz="1400" dirty="0"/>
              <a:t> </a:t>
            </a:r>
          </a:p>
          <a:p>
            <a:r>
              <a:rPr lang="en-US" b="1" dirty="0"/>
              <a:t>Newsletter:</a:t>
            </a:r>
            <a:endParaRPr lang="en-US" dirty="0"/>
          </a:p>
          <a:p>
            <a:r>
              <a:rPr lang="en-US" sz="1400" dirty="0"/>
              <a:t>1)  Submitted a survey to NEOA membership to assess what they </a:t>
            </a:r>
          </a:p>
          <a:p>
            <a:r>
              <a:rPr lang="en-US" sz="1400" dirty="0" smtClean="0"/>
              <a:t>	would </a:t>
            </a:r>
            <a:r>
              <a:rPr lang="en-US" sz="1400" dirty="0"/>
              <a:t>most like in the </a:t>
            </a:r>
            <a:r>
              <a:rPr lang="en-US" sz="1400" dirty="0" smtClean="0"/>
              <a:t>newsletter (120 </a:t>
            </a:r>
            <a:r>
              <a:rPr lang="en-US" sz="1400" dirty="0"/>
              <a:t>responses).</a:t>
            </a:r>
          </a:p>
          <a:p>
            <a:r>
              <a:rPr lang="en-US" sz="1400" dirty="0"/>
              <a:t>2)  Researched, prepared and submitted 3 issues to membership </a:t>
            </a:r>
          </a:p>
          <a:p>
            <a:r>
              <a:rPr lang="en-US" sz="1400" dirty="0" smtClean="0"/>
              <a:t>	since </a:t>
            </a:r>
            <a:r>
              <a:rPr lang="en-US" sz="1400" dirty="0"/>
              <a:t>the last Annual Meeting.</a:t>
            </a:r>
          </a:p>
          <a:p>
            <a:r>
              <a:rPr lang="en-US" sz="1400" dirty="0"/>
              <a:t>3)  Coordinated with Public Relations Committee to have newsletters </a:t>
            </a:r>
            <a:endParaRPr lang="en-US" sz="1400" dirty="0" smtClean="0"/>
          </a:p>
          <a:p>
            <a:r>
              <a:rPr lang="en-US" sz="1400" dirty="0"/>
              <a:t>	</a:t>
            </a:r>
            <a:r>
              <a:rPr lang="en-US" sz="1400" dirty="0" smtClean="0"/>
              <a:t>available </a:t>
            </a:r>
            <a:r>
              <a:rPr lang="en-US" sz="1400" dirty="0"/>
              <a:t>through </a:t>
            </a:r>
            <a:r>
              <a:rPr lang="en-US" sz="1400" dirty="0" smtClean="0"/>
              <a:t>various </a:t>
            </a:r>
            <a:r>
              <a:rPr lang="en-US" sz="1400" dirty="0"/>
              <a:t>social media forums.</a:t>
            </a: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81698" y="4413107"/>
            <a:ext cx="2792497" cy="20943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14809420"/>
      </p:ext>
    </p:extLst>
  </p:cSld>
  <p:clrMapOvr>
    <a:masterClrMapping/>
  </p:clrMapOvr>
  <mc:AlternateContent xmlns:mc="http://schemas.openxmlformats.org/markup-compatibility/2006">
    <mc:Choice xmlns:p14="http://schemas.microsoft.com/office/powerpoint/2010/main" Requires="p14">
      <p:transition p14:dur="10" advClick="0" advTm="11425"/>
    </mc:Choice>
    <mc:Fallback>
      <p:transition advClick="0" advTm="11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EOA Logo"/>
          <p:cNvPicPr/>
          <p:nvPr/>
        </p:nvPicPr>
        <p:blipFill>
          <a:blip r:embed="rId4">
            <a:extLst>
              <a:ext uri="{28A0092B-C50C-407E-A947-70E740481C1C}">
                <a14:useLocalDpi xmlns:a14="http://schemas.microsoft.com/office/drawing/2010/main" val="0"/>
              </a:ext>
            </a:extLst>
          </a:blip>
          <a:srcRect/>
          <a:stretch>
            <a:fillRect/>
          </a:stretch>
        </p:blipFill>
        <p:spPr bwMode="auto">
          <a:xfrm>
            <a:off x="5953125" y="456624"/>
            <a:ext cx="2733675" cy="872907"/>
          </a:xfrm>
          <a:prstGeom prst="rect">
            <a:avLst/>
          </a:prstGeom>
          <a:noFill/>
          <a:ln>
            <a:noFill/>
          </a:ln>
        </p:spPr>
      </p:pic>
      <p:sp>
        <p:nvSpPr>
          <p:cNvPr id="4" name="Title 14"/>
          <p:cNvSpPr txBox="1">
            <a:spLocks/>
          </p:cNvSpPr>
          <p:nvPr/>
        </p:nvSpPr>
        <p:spPr>
          <a:xfrm>
            <a:off x="228600" y="456624"/>
            <a:ext cx="5219700" cy="872907"/>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4400" b="1" i="1" dirty="0" smtClean="0">
                <a:latin typeface="Times New Roman" panose="02020603050405020304" pitchFamily="18" charset="0"/>
                <a:cs typeface="Times New Roman" panose="02020603050405020304" pitchFamily="18" charset="0"/>
              </a:rPr>
              <a:t>Technology Committee</a:t>
            </a:r>
          </a:p>
          <a:p>
            <a:pPr>
              <a:defRPr/>
            </a:pP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		</a:t>
            </a:r>
            <a:r>
              <a:rPr lang="en-US" sz="8000" b="1" i="1" dirty="0" smtClean="0">
                <a:latin typeface="Times New Roman" panose="02020603050405020304" pitchFamily="18" charset="0"/>
                <a:cs typeface="Times New Roman" panose="02020603050405020304" pitchFamily="18" charset="0"/>
              </a:rPr>
              <a:t>-Casey Henderson</a:t>
            </a:r>
            <a:r>
              <a:rPr lang="en-US" sz="8000" i="1" dirty="0" smtClean="0">
                <a:latin typeface="Times New Roman" panose="02020603050405020304" pitchFamily="18" charset="0"/>
                <a:cs typeface="Times New Roman" panose="02020603050405020304" pitchFamily="18" charset="0"/>
              </a:rPr>
              <a:t>:</a:t>
            </a:r>
          </a:p>
          <a:p>
            <a:pPr>
              <a:defRPr/>
            </a:pPr>
            <a:endParaRPr lang="en-US" dirty="0">
              <a:latin typeface="Times New Roman" panose="02020603050405020304" pitchFamily="18" charset="0"/>
              <a:cs typeface="Times New Roman" panose="02020603050405020304" pitchFamily="18" charset="0"/>
            </a:endParaRPr>
          </a:p>
        </p:txBody>
      </p:sp>
      <p:sp>
        <p:nvSpPr>
          <p:cNvPr id="5" name="Text Placeholder 16"/>
          <p:cNvSpPr txBox="1">
            <a:spLocks/>
          </p:cNvSpPr>
          <p:nvPr/>
        </p:nvSpPr>
        <p:spPr>
          <a:xfrm>
            <a:off x="366712" y="2580045"/>
            <a:ext cx="4943475" cy="503237"/>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endParaRPr lang="en-US" sz="1600" dirty="0">
              <a:solidFill>
                <a:schemeClr val="tx1"/>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4540" y="1494845"/>
            <a:ext cx="2053941" cy="2484136"/>
          </a:xfrm>
          <a:prstGeom prst="rect">
            <a:avLst/>
          </a:prstGeom>
          <a:ln w="38100">
            <a:solidFill>
              <a:schemeClr val="tx1"/>
            </a:solidFill>
          </a:ln>
        </p:spPr>
      </p:pic>
      <p:sp>
        <p:nvSpPr>
          <p:cNvPr id="7" name="TextBox 6"/>
          <p:cNvSpPr txBox="1"/>
          <p:nvPr/>
        </p:nvSpPr>
        <p:spPr>
          <a:xfrm>
            <a:off x="418476" y="1423279"/>
            <a:ext cx="6066064" cy="4247317"/>
          </a:xfrm>
          <a:prstGeom prst="rect">
            <a:avLst/>
          </a:prstGeom>
          <a:noFill/>
        </p:spPr>
        <p:txBody>
          <a:bodyPr wrap="square" rtlCol="0">
            <a:spAutoFit/>
          </a:bodyPr>
          <a:lstStyle/>
          <a:p>
            <a:pPr marL="285750" indent="-285750">
              <a:buFont typeface="Wingdings" panose="05000000000000000000" pitchFamily="2" charset="2"/>
              <a:buChar char="§"/>
            </a:pPr>
            <a:r>
              <a:rPr lang="en-US" i="1" dirty="0" smtClean="0"/>
              <a:t>Set a new </a:t>
            </a:r>
            <a:r>
              <a:rPr lang="en-US" b="1" i="1" dirty="0" smtClean="0"/>
              <a:t>BOX Drive Account </a:t>
            </a:r>
            <a:r>
              <a:rPr lang="en-US" i="1" dirty="0" smtClean="0"/>
              <a:t>for the NEOA Board</a:t>
            </a:r>
          </a:p>
          <a:p>
            <a:endParaRPr lang="en-US" i="1" dirty="0" smtClean="0"/>
          </a:p>
          <a:p>
            <a:pPr marL="285750" indent="-285750">
              <a:buFont typeface="Wingdings" panose="05000000000000000000" pitchFamily="2" charset="2"/>
              <a:buChar char="§"/>
            </a:pPr>
            <a:r>
              <a:rPr lang="en-US" i="1" dirty="0" smtClean="0"/>
              <a:t>Worked more closely with </a:t>
            </a:r>
            <a:r>
              <a:rPr lang="en-US" b="1" i="1" dirty="0" smtClean="0"/>
              <a:t>the State Liaisons </a:t>
            </a:r>
            <a:r>
              <a:rPr lang="en-US" i="1" dirty="0" smtClean="0"/>
              <a:t>to support the technology needs of the association</a:t>
            </a:r>
          </a:p>
          <a:p>
            <a:endParaRPr lang="en-US" i="1" dirty="0" smtClean="0"/>
          </a:p>
          <a:p>
            <a:pPr marL="285750" indent="-285750">
              <a:buFont typeface="Wingdings" panose="05000000000000000000" pitchFamily="2" charset="2"/>
              <a:buChar char="§"/>
            </a:pPr>
            <a:r>
              <a:rPr lang="en-US" i="1" dirty="0" smtClean="0"/>
              <a:t>Transferred the </a:t>
            </a:r>
            <a:r>
              <a:rPr lang="en-US" b="1" i="1" dirty="0" smtClean="0"/>
              <a:t>Website to a new more </a:t>
            </a:r>
            <a:r>
              <a:rPr lang="en-US" i="1" dirty="0" smtClean="0"/>
              <a:t>accessible and user friendly format</a:t>
            </a:r>
          </a:p>
          <a:p>
            <a:endParaRPr lang="en-US" i="1" dirty="0" smtClean="0"/>
          </a:p>
          <a:p>
            <a:pPr marL="285750" indent="-285750">
              <a:buFont typeface="Wingdings" panose="05000000000000000000" pitchFamily="2" charset="2"/>
              <a:buChar char="§"/>
            </a:pPr>
            <a:r>
              <a:rPr lang="en-US" i="1" dirty="0"/>
              <a:t>S</a:t>
            </a:r>
            <a:r>
              <a:rPr lang="en-US" i="1" dirty="0" smtClean="0"/>
              <a:t>erved </a:t>
            </a:r>
            <a:r>
              <a:rPr lang="en-US" i="1" dirty="0"/>
              <a:t>on the conference planning committee and assisted with a </a:t>
            </a:r>
            <a:r>
              <a:rPr lang="en-US" b="1" i="1" dirty="0"/>
              <a:t>variety of technology arrangements </a:t>
            </a:r>
            <a:r>
              <a:rPr lang="en-US" i="1" dirty="0"/>
              <a:t>and website </a:t>
            </a:r>
            <a:r>
              <a:rPr lang="en-US" i="1" dirty="0" smtClean="0"/>
              <a:t>updates</a:t>
            </a:r>
            <a:endParaRPr lang="en-US" i="1" dirty="0"/>
          </a:p>
          <a:p>
            <a:endParaRPr lang="en-US" i="1" dirty="0" smtClean="0"/>
          </a:p>
          <a:p>
            <a:pPr marL="285750" indent="-285750">
              <a:buFont typeface="Wingdings" panose="05000000000000000000" pitchFamily="2" charset="2"/>
              <a:buChar char="§"/>
            </a:pPr>
            <a:r>
              <a:rPr lang="en-US" i="1" dirty="0" smtClean="0"/>
              <a:t>After </a:t>
            </a:r>
            <a:r>
              <a:rPr lang="en-US" i="1" dirty="0"/>
              <a:t>the conference was cancelled, I </a:t>
            </a:r>
            <a:r>
              <a:rPr lang="en-US" b="1" i="1" dirty="0"/>
              <a:t>provided advice and assistance with making alternative arrangements </a:t>
            </a:r>
            <a:r>
              <a:rPr lang="en-US" i="1" dirty="0"/>
              <a:t>for the board meeting and business meeting and </a:t>
            </a:r>
            <a:r>
              <a:rPr lang="en-US" i="1" dirty="0" smtClean="0"/>
              <a:t>elections</a:t>
            </a:r>
            <a:endParaRPr lang="en-US" i="1" dirty="0"/>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4065" y="4495799"/>
            <a:ext cx="2454889" cy="1638639"/>
          </a:xfrm>
          <a:prstGeom prst="rect">
            <a:avLst/>
          </a:prstGeom>
          <a:ln w="28575">
            <a:solidFill>
              <a:schemeClr val="tx1"/>
            </a:solid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82022173"/>
      </p:ext>
    </p:extLst>
  </p:cSld>
  <p:clrMapOvr>
    <a:masterClrMapping/>
  </p:clrMapOvr>
  <mc:AlternateContent xmlns:mc="http://schemas.openxmlformats.org/markup-compatibility/2006">
    <mc:Choice xmlns:p14="http://schemas.microsoft.com/office/powerpoint/2010/main" Requires="p14">
      <p:transition p14:dur="10" advClick="0" advTm="10920"/>
    </mc:Choice>
    <mc:Fallback>
      <p:transition advClick="0" advTm="10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9862</TotalTime>
  <Words>463</Words>
  <Application>Microsoft Office PowerPoint</Application>
  <PresentationFormat>On-screen Show (4:3)</PresentationFormat>
  <Paragraphs>188</Paragraphs>
  <Slides>15</Slides>
  <Notes>2</Notes>
  <HiddenSlides>0</HiddenSlides>
  <MMClips>18</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England Educational Opportunity Association  2019 – 2020 Board of Directors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Williams, Rick</dc:creator>
  <cp:lastModifiedBy>Rick</cp:lastModifiedBy>
  <cp:revision>74</cp:revision>
  <dcterms:created xsi:type="dcterms:W3CDTF">2019-10-03T18:38:51Z</dcterms:created>
  <dcterms:modified xsi:type="dcterms:W3CDTF">2020-04-02T11:49:41Z</dcterms:modified>
</cp:coreProperties>
</file>